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1" r:id="rId5"/>
    <p:sldId id="274" r:id="rId6"/>
    <p:sldId id="257" r:id="rId7"/>
    <p:sldId id="277" r:id="rId8"/>
    <p:sldId id="278" r:id="rId9"/>
    <p:sldId id="270" r:id="rId10"/>
    <p:sldId id="273" r:id="rId11"/>
    <p:sldId id="298" r:id="rId12"/>
    <p:sldId id="275" r:id="rId13"/>
    <p:sldId id="600" r:id="rId14"/>
    <p:sldId id="589" r:id="rId15"/>
    <p:sldId id="591" r:id="rId16"/>
    <p:sldId id="592" r:id="rId17"/>
    <p:sldId id="319" r:id="rId18"/>
    <p:sldId id="320" r:id="rId19"/>
    <p:sldId id="290" r:id="rId20"/>
    <p:sldId id="316" r:id="rId21"/>
    <p:sldId id="288" r:id="rId22"/>
    <p:sldId id="262" r:id="rId23"/>
    <p:sldId id="602" r:id="rId24"/>
    <p:sldId id="603" r:id="rId25"/>
    <p:sldId id="317" r:id="rId26"/>
  </p:sldIdLst>
  <p:sldSz cx="9144000" cy="6858000" type="screen4x3"/>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899" autoAdjust="0"/>
  </p:normalViewPr>
  <p:slideViewPr>
    <p:cSldViewPr snapToGrid="0">
      <p:cViewPr varScale="1">
        <p:scale>
          <a:sx n="64" d="100"/>
          <a:sy n="64" d="100"/>
        </p:scale>
        <p:origin x="136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6.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641C9-3A2D-4DE7-B5A9-3D988D401489}" type="datetimeFigureOut">
              <a:rPr lang="zh-TW" altLang="en-US" smtClean="0"/>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E23A0-1D79-4A42-AF91-0403EE2B1A89}" type="slidenum">
              <a:rPr lang="zh-TW" altLang="en-US" smtClean="0"/>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cholarpedia.org/article/Robot_learning_by_demonstration"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cholarpedia.org/article/Robot_learning_by_demonstration"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Inverse RL vs. behavioral cloning</a:t>
            </a:r>
            <a:endParaRPr lang="en-US" altLang="zh-TW" dirty="0"/>
          </a:p>
          <a:p>
            <a:r>
              <a:rPr lang="en-US" altLang="zh-TW" b="1" dirty="0"/>
              <a:t>Which has the most succinct description: </a:t>
            </a:r>
            <a:r>
              <a:rPr lang="en-US" altLang="zh-TW" dirty="0"/>
              <a:t>π</a:t>
            </a:r>
            <a:r>
              <a:rPr lang="en-US" altLang="zh-TW" b="1" dirty="0"/>
              <a:t>* vs. </a:t>
            </a:r>
            <a:r>
              <a:rPr lang="en-US" altLang="zh-TW" dirty="0"/>
              <a:t>R</a:t>
            </a:r>
            <a:r>
              <a:rPr lang="en-US" altLang="zh-TW" b="1" dirty="0"/>
              <a:t>*?</a:t>
            </a:r>
            <a:endParaRPr lang="en-US" altLang="zh-TW" b="1" dirty="0"/>
          </a:p>
          <a:p>
            <a:endParaRPr lang="zh-TW" altLang="en-US" dirty="0"/>
          </a:p>
          <a:p>
            <a:endParaRPr lang="zh-TW" altLang="en-US" dirty="0"/>
          </a:p>
          <a:p>
            <a:r>
              <a:rPr lang="zh-TW" altLang="en-US" dirty="0">
                <a:sym typeface="+mn-ea"/>
              </a:rPr>
              <a:t>逆强化学习刚好是相反的，如图 11.6 所示，它没有奖励函数，只有一些专家的示范，但还是有环境的。逆强化学习假设现在有一些专家的示范，用 </a:t>
            </a:r>
            <a:endParaRPr lang="zh-TW" altLang="en-US" dirty="0"/>
          </a:p>
          <a:p>
            <a:r>
              <a:rPr lang="zh-TW" altLang="en-US" dirty="0">
                <a:sym typeface="+mn-ea"/>
              </a:rPr>
              <a:t> 来代表专家的示范。如果是在玩电玩， 就是一个很会玩电玩的人玩一场游戏的记录。如果是自动驾驶汽车，就是人开自动驾驶汽车的记录。这些就是专家的示范，每一个  是一个轨迹。</a:t>
            </a:r>
            <a:endParaRPr lang="zh-TW" altLang="en-US" dirty="0">
              <a:sym typeface="+mn-ea"/>
            </a:endParaRPr>
          </a:p>
          <a:p>
            <a:endParaRPr lang="en-US" altLang="zh-TW" dirty="0"/>
          </a:p>
          <a:p>
            <a:endParaRPr lang="en-US" altLang="zh-TW" dirty="0"/>
          </a:p>
          <a:p>
            <a:r>
              <a:rPr lang="en-US" altLang="zh-TW" dirty="0">
                <a:sym typeface="+mn-ea"/>
              </a:rPr>
              <a:t>把所有专家的示范收集起来，再使用逆强化学习这一技术。使用逆强化学习技术的时候，智能体是可以与环境交互的。但它得不到奖励，它的奖励必须从专家那里推出来。有了环境和专家的示范以后，可以反推出奖励函数。强化学习是由奖励函数反推出什么样的动作、演员是最好的。逆强化学习则反过来，我们有专家的示范，我们相信它是不错的，我就反推，专家是因为什么样的奖励函数才会采取这些行为。有了奖励函数以后，接下来，我们就可以使用一般的强化学习的方法去找出最优演员。所以逆强化学习是先找出奖励函数，找出奖励函数以后，再用强化学习找出最优演员。</a:t>
            </a:r>
            <a:endParaRPr lang="en-US" altLang="zh-TW" dirty="0"/>
          </a:p>
          <a:p>
            <a:endParaRPr lang="en-US" altLang="zh-TW" dirty="0"/>
          </a:p>
          <a:p>
            <a:r>
              <a:rPr lang="en-US" altLang="zh-TW" dirty="0">
                <a:sym typeface="+mn-ea"/>
              </a:rPr>
              <a:t>把这个奖励函数找出来，相较于原来的强化学习有什么好处呢？一个可能的好处是也许奖励函数是比较简单的。即虽然专家的行为非常复杂，但也许简单的奖励函数就可以导致非常复杂的行为。一个例子就是人类本身的奖励函数就只有活着这样，每多活一秒，我们就加一分。但人类有非常复杂的行为，但是这些复杂的行为都只是围绕着要从这个奖励函数里面得到分数而已。有时候很简单的奖励函数也许可以推导出非常复杂的行为。</a:t>
            </a:r>
            <a:endParaRPr lang="zh-TW" altLang="en-US" dirty="0"/>
          </a:p>
        </p:txBody>
      </p:sp>
      <p:sp>
        <p:nvSpPr>
          <p:cNvPr id="4" name="投影片編號版面配置區 3"/>
          <p:cNvSpPr>
            <a:spLocks noGrp="1"/>
          </p:cNvSpPr>
          <p:nvPr>
            <p:ph type="sldNum" sz="quarter" idx="10"/>
          </p:nvPr>
        </p:nvSpPr>
        <p:spPr/>
        <p:txBody>
          <a:bodyPr/>
          <a:lstStyle/>
          <a:p>
            <a:fld id="{ED9E23A0-1D79-4A42-AF91-0403EE2B1A89}" type="slidenum">
              <a:rPr lang="zh-TW" altLang="en-US" smtClean="0"/>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ym typeface="+mn-ea"/>
              </a:rPr>
              <a:t>首先，我们有一个专家$\hat{\theta}$，这个专家与环境交互，产生很多轨迹 </a:t>
            </a:r>
            <a:endParaRPr lang="zh-TW" altLang="en-US" dirty="0"/>
          </a:p>
          <a:p>
            <a:r>
              <a:rPr lang="zh-TW" altLang="en-US" dirty="0">
                <a:sym typeface="+mn-ea"/>
              </a:rPr>
              <a:t>。如果我们玩游戏，就让某个电玩高手去玩 </a:t>
            </a:r>
            <a:endParaRPr lang="zh-TW" altLang="en-US" dirty="0"/>
          </a:p>
          <a:p>
            <a:r>
              <a:rPr lang="zh-TW" altLang="en-US" dirty="0">
                <a:sym typeface="+mn-ea"/>
              </a:rPr>
              <a:t> 场游戏，把 </a:t>
            </a:r>
            <a:endParaRPr lang="zh-TW" altLang="en-US" dirty="0"/>
          </a:p>
          <a:p>
            <a:r>
              <a:rPr lang="zh-TW" altLang="en-US" dirty="0">
                <a:sym typeface="+mn-ea"/>
              </a:rPr>
              <a:t> 场游戏的状态与动作的序列都记录下来。接下来，我们有一个演员$\theta$，一开始演员很烂，这个演员也与环境交互。它也去玩了 </a:t>
            </a:r>
            <a:endParaRPr lang="zh-TW" altLang="en-US" dirty="0"/>
          </a:p>
          <a:p>
            <a:r>
              <a:rPr lang="zh-TW" altLang="en-US" dirty="0">
                <a:sym typeface="+mn-ea"/>
              </a:rPr>
              <a:t> 场游戏，它也有 </a:t>
            </a:r>
            <a:endParaRPr lang="zh-TW" altLang="en-US" dirty="0"/>
          </a:p>
          <a:p>
            <a:r>
              <a:rPr lang="zh-TW" altLang="en-US" dirty="0">
                <a:sym typeface="+mn-ea"/>
              </a:rPr>
              <a:t> 场游戏的记录。接下来，我们要反推出奖励函数。怎么反推出奖励函数呢？原则就是专家永远是最棒的，是先射箭，再画靶的概念。专家去玩一玩游戏，得到这些游戏的记录，演员也去玩一玩游戏，得到这些游戏的记录。接下来，我们要定一个奖励函数，这个奖励函数的原则就是专家得到的分数要比演员得到的分数高（先射箭，再画靶），所以我们就学习出一个奖励函数，这个奖励函数会使专家得到的奖励大于演员得到的奖励。有了新的奖励函数以后，我们就可以使用一般强化学习的方法学习一个演员，这个演员会针对奖励函数最大化它的奖励。它也会采取一些的动作。但是这个演员虽然可以最大化奖励函数，采取大量的动作，得到大量游戏的记录。</a:t>
            </a:r>
            <a:endParaRPr lang="zh-TW" altLang="en-US" dirty="0">
              <a:sym typeface="+mn-ea"/>
            </a:endParaRPr>
          </a:p>
          <a:p>
            <a:endParaRPr lang="zh-TW" altLang="en-US" dirty="0">
              <a:sym typeface="+mn-ea"/>
            </a:endParaRPr>
          </a:p>
          <a:p>
            <a:r>
              <a:rPr lang="zh-TW" altLang="en-US" dirty="0"/>
              <a:t>什么可以被称为一个最好的奖励函数呢？最后我们学习出来的奖励函数应该是专家和演员在这个奖励函数上都会得到一样高的分数。最终的奖励函数无法分辨出谁应该会得到比较高的分数。通常在训练的时候，我们会迭代地去做。最早的逆强化学习对奖励函数有些限制，它是假设奖励函数是线性的（linear） 。如果奖励函数是线性，我们可以证明这个算法会收敛（converge）。但是如果奖励函数不是线性的，我们就无法证明它会收敛。</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55209E6A-ABDF-4E16-B6CE-071B50FB0C3F}" type="slidenum">
              <a:rPr lang="zh-TW" altLang="en-US" smtClean="0"/>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只要把逆强化学习中的演员看成生成器，把奖励函数看成判别器，它就是 生成对抗网络。所以逆强化学习会不会收敛就等于 生成对抗网络 会不会收敛。如果我们已经实现过，就会知道逆强化学习不一定会收敛。但除非我们对 </a:t>
            </a:r>
            <a:endParaRPr lang="zh-CN" altLang="en-US"/>
          </a:p>
          <a:p>
            <a:r>
              <a:rPr lang="zh-CN" altLang="en-US"/>
              <a:t> 执行一个非常严格的限制，否则如果 </a:t>
            </a:r>
            <a:endParaRPr lang="zh-CN" altLang="en-US"/>
          </a:p>
          <a:p>
            <a:r>
              <a:rPr lang="zh-CN" altLang="en-US"/>
              <a:t> 是一个一般的网络，我们就会有很大的麻烦。</a:t>
            </a:r>
            <a:endParaRPr lang="zh-CN" altLang="en-US"/>
          </a:p>
          <a:p>
            <a:endParaRPr lang="zh-CN" altLang="en-US"/>
          </a:p>
          <a:p>
            <a:endParaRPr lang="zh-CN" altLang="en-US"/>
          </a:p>
          <a:p>
            <a:r>
              <a:rPr lang="zh-CN" altLang="en-US"/>
              <a:t>我们可以把逆强化学习与 生成对抗网络 详细地比较一下。如图 11.8 所示，在生成对抗网络 里面，我们有一系列很好的图、一个生成器和一个判别器。一开始，生成器不知道要产生什么样的图，它就会乱画。判别器的工作就是给画的图打分，专家画的图得高分，生成器画的图得低分。生成器会想办法去骗过判别器，生成器希望判别器也给它画的图打高分。整个过程与逆强化学习是一模一样的。专家画的图就是专家的示范。生成器就是 演员，生成器画很多图，演员与环境交互，产生很多轨迹。演员与环境交互的记录其实就等价于 生成对抗网络 里面的这些图。然后我们学习一个奖励函数。奖励函数就是判别器。奖励函数要给专家的示范打高分，给演员交互的结果打低分。接下来，演员会想办法，从已经学习出的奖励函数中得到高分，然后迭代地循环。</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逆强化学习有很多的应用，比如可以用于自动驾驶汽车，有人用这个技术来学开自动驾驶汽车的不同风格。每个人在开车的时候会有不同风格，例如，能不能压到线、能不能倒退、要不要遵守交通规则等。每个人的风格是不同的，用逆强化学习可以让自动驾驶汽车学会各种不同的开车风格。</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逆强化学习有一个有趣的地方：通常我们不需要太多的训练数据，训练数据往往都是个位数。因为逆强化学习只是一种示范，实际上智能体可以与环境交互多次，所以我们往往会看到只用几笔数据就可以训练出一些有趣的结果。图 11.9 所示为让自动驾驶汽车学会在停车场中安全停车的例子。这个例子的示范是这样的：蓝色是终点，自动驾驶汽车要开到蓝色终点停车。给智能体只看一行的4个示范，让它学习怎么开车，最后它就可以学出，如果它要在红色的终点位置停车，应该这样开。给智能体看不同的示范，最后它学出来的开车的风格就会不太一样。例如，图 11.9 第二行所示为不守规矩的开车方式，因为它会开到道路之外，并且还会穿过其他的车。所以智能体就会学到一些不符合交通规范的行为，例如不一定要走在道路上、可以走非道路的地方等。图 11.9 第三行所示为倒退停车，智能体也会学会说，它可以倒退。</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sz="1200" dirty="0"/>
              <a:t>The reward function is not linear.</a:t>
            </a: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defRPr/>
            </a:pP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sz="1200" dirty="0"/>
              <a:t>我们也可以用逆强化学习训练机器人，我们可以让机器人做一些我们人类想要它做的动作。过去，如果我们要训练机器人，让它做我们想要它做的动作，其实是比较麻烦的。例如，如果我们要操控机械臂，就需要花很多精力编写程序，这样才能让机械臂做一件很简单的事情。有了逆强化学习技术，我们自身可以做示范，机器人就通过示范来学习。比如，让机器人学会摆盘子，拉着机器人的手臂去摆盘子，机器自己动。再如，让机器人学会倒水，人只教它 20 次，杯子每次放的位置不太一样。</a:t>
            </a:r>
            <a:endParaRPr lang="zh-TW" altLang="en-US" sz="1200" dirty="0"/>
          </a:p>
        </p:txBody>
      </p:sp>
      <p:sp>
        <p:nvSpPr>
          <p:cNvPr id="4" name="投影片編號版面配置區 3"/>
          <p:cNvSpPr>
            <a:spLocks noGrp="1"/>
          </p:cNvSpPr>
          <p:nvPr>
            <p:ph type="sldNum" sz="quarter" idx="10"/>
          </p:nvPr>
        </p:nvSpPr>
        <p:spPr/>
        <p:txBody>
          <a:bodyPr/>
          <a:lstStyle/>
          <a:p>
            <a:fld id="{ED9E23A0-1D79-4A42-AF91-0403EE2B1A89}" type="slidenum">
              <a:rPr lang="zh-TW" altLang="en-US" smtClean="0"/>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但是在未来的世界里面，也许机器人是看着人的行为学习的。刚才是人拉着，假设我们要让机器人学会打高尔夫球，如果与上面的例子相似，就是人拉着机器人手臂去打高尔夫球，但是在未来有没有可能，机器人看着人打高尔夫球，它自己就学会打高尔夫球了呢？这个时候，要注意的是机器人的视角与它真正去采取这个行为的视角是不一样的。机器人必须了解到当它是第三人称视角的时候，看到另外一个人在打高尔夫球，与它实际上自己去打高尔夫球的视角显然是不一样的。但它怎么把它是第三人视角所观察到的经验泛化到它是第一人称视角的时候所采取的行为，这就需要用到第三人称视角模仿学习（third person imitation learning） 技术。</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第三人称视角模仿学习技术其实不只用到了模仿学习，它还用到了领域对抗训练（domain-adversarial training）。领域对抗训练也是一种 生成对抗网络 的技术。如图 11.11 所示，我们希望有一个特征提取器，有两幅不同领域（domain）的图像，通过特征提取器以后，无法分辨出图像来自哪一个领域。第一人称视角和第三人称视角模仿学习用的技术是一样的，希望学习一个特征提取器，智能体在第三人称的时候与它在第一人称的时候的视角其实是一样的，就是把最重要的东西抽出来就好了。</a:t>
            </a:r>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第三人称视角模仿学习技术其实不只用到了模仿学习，它还用到了领域对抗训练（domain-adversarial training）。领域对抗训练也是一种 生成对抗网络 的技术。如图 11.11 所示，我们希望有一个特征提取器，有两幅不同领域（domain）的图像，通过特征提取器以后，无法分辨出图像来自哪一个领域。第一人称视角和第三人称视角模仿学习用的技术是一样的，希望学习一个特征提取器，智能体在第三人称的时候与它在第一人称的时候的视角其实是一样的，就是把最重要的东西抽出来就好了。</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a:solidFill>
                  <a:schemeClr val="tx1"/>
                </a:solidFill>
                <a:effectLst/>
                <a:latin typeface="+mn-lt"/>
                <a:ea typeface="+mn-ea"/>
                <a:cs typeface="+mn-cs"/>
              </a:rPr>
              <a:t>模仿学习（imitation learning，IL） 讨论的问题是，假设我们连奖励都没有，要怎么进行更新以及让智能体与环境交互呢？模仿学习又被称为示范学习（learning from demonstration），学徒学习（apprenticeship learning），观察学习（learning by watching）。在模仿学习中，有一些专家的示范，智能体也可以与环境交互，但它无法从环境里得到任何的奖励，它只能通过专家的示范来学习什么是好的，什么是不好的。其实，在多数情况下，我们都无法从环境里得到非常明确的奖励。例如，如果是棋类游戏或者是电玩，我们将会有非常明确的奖励。但是多数的情况都是没有奖励的，以聊天机器人为例，机器人与人聊天，聊得怎样算是好，聊得怎样算是不好，我们是无法给出明确的奖励的。</a:t>
            </a:r>
            <a:endParaRPr lang="en-US" altLang="zh-TW" sz="1200" b="0" i="0" kern="1200" dirty="0" err="1">
              <a:solidFill>
                <a:schemeClr val="tx1"/>
              </a:solidFill>
              <a:effectLst/>
              <a:latin typeface="+mn-lt"/>
              <a:ea typeface="+mn-ea"/>
              <a:cs typeface="+mn-cs"/>
            </a:endParaRPr>
          </a:p>
          <a:p>
            <a:endParaRPr lang="en-US" altLang="zh-TW" sz="1200" b="0" i="0" kern="1200" dirty="0" err="1">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当然，虽然我们无法给出明确的奖励，但是我们可以收集专家的示范。例如，在自动驾驶汽车方面，虽然我们无法给出自动驾驶汽车的奖励，但我们可以收集很多人类开车的记录。在聊天机器人方面，我们可能无法定义什么是好的对话，什么是不好的对话，但我们可以收集很多人的对话当作范例。因此模仿学习的实用性非常高。假设我们不知道该怎么定义奖励，就可以收集专家的示范。如果我们可以收集到一些示范，可以收集到一些很厉害的智能体（比如人）与环境实际上的交互，就可以考虑采用模仿学习。在模仿学习里面，我们介绍两个方法：行为克隆（behavior cloning，BC）和逆强化学习（inverse reinforcement learning，IRL） 。逆强化学习也被称为逆最优控制（inverse optimal control）。</a:t>
            </a:r>
            <a:endParaRPr lang="en-US" altLang="zh-TW" sz="1200" b="0" i="0" kern="1200" dirty="0" err="1">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ED9E23A0-1D79-4A42-AF91-0403EE2B1A89}" type="slidenum">
              <a:rPr lang="zh-TW" altLang="en-US" smtClean="0"/>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自动驾驶汽车</a:t>
            </a:r>
            <a:r>
              <a:rPr lang="zh-CN" altLang="en-US"/>
              <a:t>为例，我们可以收集到人开自动驾驶汽车的数据，比如可以通过行车记录器进行收集。</a:t>
            </a:r>
            <a:endParaRPr lang="zh-CN" altLang="en-US"/>
          </a:p>
          <a:p>
            <a:endParaRPr lang="zh-CN" altLang="en-US"/>
          </a:p>
          <a:p>
            <a:r>
              <a:rPr lang="zh-CN" altLang="en-US"/>
              <a:t>看到图 11.1 所示的观测的时候，人会决定向前，智能体也采取与人一样的行为，即也向前。专家做什么，智能体就做一模一样的事，这就称为行为克隆。</a:t>
            </a:r>
            <a:endParaRPr lang="zh-CN" altLang="en-US"/>
          </a:p>
          <a:p>
            <a:endParaRPr lang="zh-CN" altLang="en-US"/>
          </a:p>
          <a:p>
            <a:endParaRPr lang="zh-CN" altLang="en-US"/>
          </a:p>
          <a:p>
            <a:r>
              <a:rPr lang="zh-CN" altLang="en-US"/>
              <a:t>怎么让智能体学会与专家一模一样的行为呢？我们可以把它当作一个监督学习的问题，先收集很多行车记录器的数据，再收集人在具体情境下会采取什么样的行为（训练数据）。我们知道人在状态$s_1$ 会采取动作$a_1$，人在状态$s_2$ 会采取动作$a_2$，人在状态 </a:t>
            </a:r>
            <a:endParaRPr lang="zh-CN" altLang="en-US"/>
          </a:p>
          <a:p>
            <a:r>
              <a:rPr lang="zh-CN" altLang="en-US"/>
              <a:t> 会采取动作$a_3$.......接下来，我们就学习一个网络。这个网络就是演员，输入$s_i$ 的时候，我们希望它的输出 是$a_i$。</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行为克隆虽然非常简单，但它的问题是，如果我们只收集专家的示范，可能我们看过的观测以及状态是非常有限的。例如，如图 11.2 所示，假设我们要学习自动驾驶一辆汽车通过图中的弯道。如果是专家，它将顺着红线通过弯道。但假设智能体很笨，它开车的时候撞墙了，它永远不知道撞墙这种状况要怎么处理。因为训练数据里面从来没有撞墙相关的数据，所以它根本就不知道撞墙这种情况要怎么处理。打电玩也是一样的，让专家去玩《超级马里奥》，专家可能非常强，它从来不会跳不上水管，所以智能体根本不知道跳不上水管时要怎么处理。所以仅仅使用行为克隆是不够的，只观察专家的示范是不够的，还需要结合另一个方法：数据集聚合（dataset aggregation，DAgger）。</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以自动驾驶汽车为例，一开始我们有演员 </a:t>
            </a:r>
            <a:endParaRPr lang="zh-CN" altLang="en-US"/>
          </a:p>
          <a:p>
            <a:r>
              <a:rPr lang="zh-CN" altLang="en-US"/>
              <a:t>，并且让其去驾驶这辆车，同时车上坐了一个专家。这个专家会不断地告诉智能体，如果在这个情境里面，我会怎么样开。所以 </a:t>
            </a:r>
            <a:endParaRPr lang="zh-CN" altLang="en-US"/>
          </a:p>
          <a:p>
            <a:r>
              <a:rPr lang="zh-CN" altLang="en-US"/>
              <a:t> 自己开自己的，但是专家会不断地表达它的想法。比如，一开始的时候，专家可能说往前走。在拐弯的时候，专家可能就会说往右转。但 </a:t>
            </a:r>
            <a:endParaRPr lang="zh-CN" altLang="en-US"/>
          </a:p>
          <a:p>
            <a:r>
              <a:rPr lang="zh-CN" altLang="en-US"/>
              <a:t> 是不管专家的指令的，所以它会继续撞墙。虽然专家说往右转，但是不管他怎么下指令都是没有用的，$\theta_1$ 会做自己的事情，因为我们要做的记录的是说，专家在 </a:t>
            </a:r>
            <a:endParaRPr lang="zh-CN" altLang="en-US"/>
          </a:p>
          <a:p>
            <a:r>
              <a:rPr lang="zh-CN" altLang="en-US"/>
              <a:t> 看到这种观测的情况下，它会做什么样的反应。这个方法显然是有一些问题的，因为我们每开一次自动驾驶汽车就会牺牲一个专家。我们用这个方法，牺牲一个专家以后，就会知道，人类在快要撞墙的时候，会采取什么样的行为。再用这些数据训练新的演员 </a:t>
            </a:r>
            <a:endParaRPr lang="zh-CN" altLang="en-US"/>
          </a:p>
          <a:p>
            <a:r>
              <a:rPr lang="zh-CN" altLang="en-US"/>
              <a:t>，并反复进行这个过程，这个方法称为数据集聚合。</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dirty="0">
                <a:hlinkClick r:id="rId3"/>
              </a:rPr>
              <a:t>http://www.ipibresume.com/blog/blog/learn-the-core-of-how-to-succeed-in-career/</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TW" sz="1200" b="0" i="0" kern="1200" dirty="0">
                <a:solidFill>
                  <a:schemeClr val="tx1"/>
                </a:solidFill>
                <a:effectLst/>
                <a:latin typeface="+mn-lt"/>
                <a:ea typeface="+mn-ea"/>
                <a:cs typeface="+mn-cs"/>
              </a:rPr>
              <a:t>Steve Jobs </a:t>
            </a:r>
            <a:r>
              <a:rPr lang="zh-TW" altLang="en-US" sz="1200" b="0" i="0" kern="1200" dirty="0">
                <a:solidFill>
                  <a:schemeClr val="tx1"/>
                </a:solidFill>
                <a:effectLst/>
                <a:latin typeface="+mn-lt"/>
                <a:ea typeface="+mn-ea"/>
                <a:cs typeface="+mn-cs"/>
              </a:rPr>
              <a:t>的例子</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TW" altLang="en-US" sz="1200" b="0" i="0" kern="1200" dirty="0">
                <a:solidFill>
                  <a:schemeClr val="tx1"/>
                </a:solidFill>
                <a:effectLst/>
                <a:latin typeface="+mn-lt"/>
                <a:ea typeface="+mn-ea"/>
                <a:cs typeface="+mn-cs"/>
              </a:rPr>
              <a:t>總結一句話：</a:t>
            </a:r>
            <a:r>
              <a:rPr lang="en-US" altLang="zh-TW" sz="1200" b="0" i="0" kern="1200" dirty="0">
                <a:solidFill>
                  <a:schemeClr val="tx1"/>
                </a:solidFill>
                <a:effectLst/>
                <a:latin typeface="+mn-lt"/>
                <a:ea typeface="+mn-ea"/>
                <a:cs typeface="+mn-cs"/>
              </a:rPr>
              <a:t>Correlation doesn't mean causation. </a:t>
            </a:r>
            <a:r>
              <a:rPr lang="zh-TW" altLang="en-US" sz="1200" b="0" i="0" kern="1200" dirty="0">
                <a:solidFill>
                  <a:schemeClr val="tx1"/>
                </a:solidFill>
                <a:effectLst/>
                <a:latin typeface="+mn-lt"/>
                <a:ea typeface="+mn-ea"/>
                <a:cs typeface="+mn-cs"/>
              </a:rPr>
              <a:t>即使你輟學、經常辱罵員工、喜歡穿牛仔褲與套頭衫，你也成為不了</a:t>
            </a:r>
            <a:r>
              <a:rPr lang="en-US" altLang="zh-TW" sz="1200" b="0" i="0" kern="1200" dirty="0">
                <a:solidFill>
                  <a:schemeClr val="tx1"/>
                </a:solidFill>
                <a:effectLst/>
                <a:latin typeface="+mn-lt"/>
                <a:ea typeface="+mn-ea"/>
                <a:cs typeface="+mn-cs"/>
              </a:rPr>
              <a:t>Steve Jobs </a:t>
            </a:r>
            <a:r>
              <a:rPr lang="zh-TW" altLang="en-US" sz="1200" b="0" i="0" kern="1200" dirty="0">
                <a:solidFill>
                  <a:schemeClr val="tx1"/>
                </a:solidFill>
                <a:effectLst/>
                <a:latin typeface="+mn-lt"/>
                <a:ea typeface="+mn-ea"/>
                <a:cs typeface="+mn-cs"/>
              </a:rPr>
              <a:t>：）</a:t>
            </a:r>
            <a:endParaRPr lang="en-US" altLang="zh-TW" dirty="0">
              <a:hlinkClick r:id="rId3"/>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http://dariusforoux.com/stop-imitating-habits-successful-people/</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智能体会完全模仿专家的行为，不管专家的行为是否有道理，就算没有道理，没有什么用，就算这是专家本身的习惯，智能体也会把它记下来。如果智能体确实可以记住所有专家的行为，也许还好。因为如果专家这么做，有些行为是多余的。但是没有问题，假设智能体的行为可以完全仿造专家行为，也就算了，它就是与专家一样得好，只是做一些多余的事。但问题是智能体是一个网络，网络的容量是有限的。就算给网络训练数据，它在训练数据上得到的正确率往往也不是 100%，它有些事情是学不起来的。这个时候，什么该学，什么不该学就变得很重要。</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ED9E23A0-1D79-4A42-AF91-0403EE2B1A89}" type="slidenum">
              <a:rPr lang="zh-TW" altLang="en-US" smtClean="0"/>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一般监督学习问题里面，每一个样本（example）都是独立的，也许没什么问题。但对强化学习的问题来说，可能在某个地方就是失之毫厘，谬以千里。可能在某个地方，也许智能体无法完全复制专家的行为，它复制的差了一点儿，也许最后得到的结果就会差很多。所以行为克隆并不能够完全解决模仿学习的问题，我们还有另外一个比较好的方法，称为逆强化学习。</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dirty="0">
                <a:hlinkClick r:id="rId3"/>
              </a:rPr>
              <a:t>http://www.ipibresume.com/blog/blog/learn-the-core-of-how-to-succeed-in-career/</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sz="1200" b="0" i="0" kern="1200" dirty="0">
                <a:solidFill>
                  <a:schemeClr val="tx1"/>
                </a:solidFill>
                <a:effectLst/>
                <a:latin typeface="+mn-lt"/>
                <a:ea typeface="+mn-ea"/>
                <a:cs typeface="+mn-cs"/>
              </a:rPr>
              <a:t>總結一句話：</a:t>
            </a:r>
            <a:r>
              <a:rPr lang="en-US" altLang="zh-TW" sz="1200" b="0" i="0" kern="1200" dirty="0">
                <a:solidFill>
                  <a:schemeClr val="tx1"/>
                </a:solidFill>
                <a:effectLst/>
                <a:latin typeface="+mn-lt"/>
                <a:ea typeface="+mn-ea"/>
                <a:cs typeface="+mn-cs"/>
              </a:rPr>
              <a:t>Correlation doesn't mean causation. </a:t>
            </a:r>
            <a:r>
              <a:rPr lang="zh-TW" altLang="en-US" sz="1200" b="0" i="0" kern="1200" dirty="0">
                <a:solidFill>
                  <a:schemeClr val="tx1"/>
                </a:solidFill>
                <a:effectLst/>
                <a:latin typeface="+mn-lt"/>
                <a:ea typeface="+mn-ea"/>
                <a:cs typeface="+mn-cs"/>
              </a:rPr>
              <a:t>即使你輟學、經常辱罵員工、喜歡穿牛仔褲與套頭衫，你也成為不了</a:t>
            </a:r>
            <a:r>
              <a:rPr lang="en-US" altLang="zh-TW" sz="1200" b="0" i="0" kern="1200" dirty="0">
                <a:solidFill>
                  <a:schemeClr val="tx1"/>
                </a:solidFill>
                <a:effectLst/>
                <a:latin typeface="+mn-lt"/>
                <a:ea typeface="+mn-ea"/>
                <a:cs typeface="+mn-cs"/>
              </a:rPr>
              <a:t>Steve Jobs </a:t>
            </a:r>
            <a:r>
              <a:rPr lang="zh-TW" altLang="en-US" sz="1200" b="0" i="0" kern="1200" dirty="0">
                <a:solidFill>
                  <a:schemeClr val="tx1"/>
                </a:solidFill>
                <a:effectLst/>
                <a:latin typeface="+mn-lt"/>
                <a:ea typeface="+mn-ea"/>
                <a:cs typeface="+mn-cs"/>
              </a:rPr>
              <a:t>：）</a:t>
            </a:r>
            <a:endParaRPr lang="en-US" altLang="zh-TW" dirty="0">
              <a:hlinkClick r:id="rId3"/>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TW" dirty="0">
              <a:hlinkClick r:id="rId3"/>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TW" dirty="0">
              <a:hlinkClick r:id="rId3"/>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TW" dirty="0" err="1">
                <a:hlinkClick r:id="rId3"/>
              </a:rPr>
              <a:t>Apprentiship</a:t>
            </a:r>
            <a:r>
              <a:rPr lang="en-US" altLang="zh-TW" dirty="0">
                <a:hlinkClick r:id="rId3"/>
              </a:rPr>
              <a:t> learning via inverse reinforcement learning</a:t>
            </a:r>
            <a:r>
              <a:rPr lang="en-US" altLang="zh-TW" dirty="0"/>
              <a:t> will try to </a:t>
            </a:r>
            <a:r>
              <a:rPr lang="en-US" altLang="zh-TW" b="1" dirty="0"/>
              <a:t>infer the goal</a:t>
            </a:r>
            <a:r>
              <a:rPr lang="en-US" altLang="zh-TW" dirty="0"/>
              <a:t> of the teacher. In other words, it will learn a reward function from observation, which can then be used in reinforcement learning. If it discovers that the goal is to hit a nail with a hammer, it will ignore blinks and scratches from the teacher, as they are irrelevant to the goal.</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ED9E23A0-1D79-4A42-AF91-0403EE2B1A89}" type="slidenum">
              <a:rPr lang="zh-TW" altLang="en-US" smtClean="0"/>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强化学习里，有一个环境和一个奖励函数。如图 11.5 所示，根据环境和奖励函数，通过强化学习这一技术，我们会找到一个演员，并会学习出一个最优演员。</a:t>
            </a:r>
            <a:endParaRPr lang="en-US" altLang="zh-TW" dirty="0"/>
          </a:p>
        </p:txBody>
      </p:sp>
      <p:sp>
        <p:nvSpPr>
          <p:cNvPr id="4" name="投影片編號版面配置區 3"/>
          <p:cNvSpPr>
            <a:spLocks noGrp="1"/>
          </p:cNvSpPr>
          <p:nvPr>
            <p:ph type="sldNum" sz="quarter" idx="10"/>
          </p:nvPr>
        </p:nvSpPr>
        <p:spPr/>
        <p:txBody>
          <a:bodyPr/>
          <a:lstStyle/>
          <a:p>
            <a:fld id="{ED9E23A0-1D79-4A42-AF91-0403EE2B1A89}"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EAFE0A3-6D3D-48B2-89F6-90DF6AC2D5E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88C1B5D-A548-4E26-AC99-12F3A878EEFD}" type="slidenum">
              <a:rPr lang="zh-TW" altLang="en-US" smtClean="0"/>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5EAFE0A3-6D3D-48B2-89F6-90DF6AC2D5E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88C1B5D-A548-4E26-AC99-12F3A878EEFD}" type="slidenum">
              <a:rPr lang="zh-TW" altLang="en-US" smtClean="0"/>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5EAFE0A3-6D3D-48B2-89F6-90DF6AC2D5E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88C1B5D-A548-4E26-AC99-12F3A878EEFD}"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5EAFE0A3-6D3D-48B2-89F6-90DF6AC2D5E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88C1B5D-A548-4E26-AC99-12F3A878EEFD}" type="slidenum">
              <a:rPr lang="zh-TW" altLang="en-US" smtClean="0"/>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endParaRPr lang="zh-TW" altLang="en-US"/>
          </a:p>
        </p:txBody>
      </p:sp>
      <p:sp>
        <p:nvSpPr>
          <p:cNvPr id="4" name="Date Placeholder 3"/>
          <p:cNvSpPr>
            <a:spLocks noGrp="1"/>
          </p:cNvSpPr>
          <p:nvPr>
            <p:ph type="dt" sz="half" idx="10"/>
          </p:nvPr>
        </p:nvSpPr>
        <p:spPr/>
        <p:txBody>
          <a:bodyPr/>
          <a:lstStyle/>
          <a:p>
            <a:fld id="{5EAFE0A3-6D3D-48B2-89F6-90DF6AC2D5E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88C1B5D-A548-4E26-AC99-12F3A878EEFD}" type="slidenum">
              <a:rPr lang="zh-TW" altLang="en-US" smtClean="0"/>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Date Placeholder 4"/>
          <p:cNvSpPr>
            <a:spLocks noGrp="1"/>
          </p:cNvSpPr>
          <p:nvPr>
            <p:ph type="dt" sz="half" idx="10"/>
          </p:nvPr>
        </p:nvSpPr>
        <p:spPr/>
        <p:txBody>
          <a:bodyPr/>
          <a:lstStyle/>
          <a:p>
            <a:fld id="{5EAFE0A3-6D3D-48B2-89F6-90DF6AC2D5E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88C1B5D-A548-4E26-AC99-12F3A878EEFD}" type="slidenum">
              <a:rPr lang="zh-TW" altLang="en-US" smtClean="0"/>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7" name="Date Placeholder 6"/>
          <p:cNvSpPr>
            <a:spLocks noGrp="1"/>
          </p:cNvSpPr>
          <p:nvPr>
            <p:ph type="dt" sz="half" idx="10"/>
          </p:nvPr>
        </p:nvSpPr>
        <p:spPr/>
        <p:txBody>
          <a:bodyPr/>
          <a:lstStyle/>
          <a:p>
            <a:fld id="{5EAFE0A3-6D3D-48B2-89F6-90DF6AC2D5E4}" type="datetimeFigureOut">
              <a:rPr lang="zh-TW" altLang="en-US" smtClean="0"/>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88C1B5D-A548-4E26-AC99-12F3A878EEFD}" type="slidenum">
              <a:rPr lang="zh-TW" altLang="en-US" smtClean="0"/>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EAFE0A3-6D3D-48B2-89F6-90DF6AC2D5E4}" type="datetimeFigureOut">
              <a:rPr lang="zh-TW" altLang="en-US" smtClean="0"/>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88C1B5D-A548-4E26-AC99-12F3A878EEFD}" type="slidenum">
              <a:rPr lang="zh-TW" altLang="en-US" smtClean="0"/>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FE0A3-6D3D-48B2-89F6-90DF6AC2D5E4}" type="datetimeFigureOut">
              <a:rPr lang="zh-TW" altLang="en-US" smtClean="0"/>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88C1B5D-A548-4E26-AC99-12F3A878EEFD}"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5EAFE0A3-6D3D-48B2-89F6-90DF6AC2D5E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88C1B5D-A548-4E26-AC99-12F3A878EEFD}"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5EAFE0A3-6D3D-48B2-89F6-90DF6AC2D5E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88C1B5D-A548-4E26-AC99-12F3A878EEFD}" type="slidenum">
              <a:rPr lang="zh-TW" altLang="en-US" smtClean="0"/>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AFE0A3-6D3D-48B2-89F6-90DF6AC2D5E4}" type="datetimeFigureOut">
              <a:rPr lang="zh-TW" altLang="en-US" smtClean="0"/>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C1B5D-A548-4E26-AC99-12F3A878EEFD}"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0" Type="http://schemas.openxmlformats.org/officeDocument/2006/relationships/notesSlide" Target="../notesSlides/notesSlide12.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microsoft.com/office/2007/relationships/media" Target="../media/media2.mp4"/><Relationship Id="rId1" Type="http://schemas.openxmlformats.org/officeDocument/2006/relationships/video" Target="../media/media2.mp4"/></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41.png"/><Relationship Id="rId2" Type="http://schemas.microsoft.com/office/2007/relationships/media" Target="../media/media3.mp4"/><Relationship Id="rId1" Type="http://schemas.openxmlformats.org/officeDocument/2006/relationships/video" Target="../media/media3.mp4"/></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4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notesSlide" Target="../notesSlides/notesSlide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custDataLst>
              <p:tags r:id="rId1"/>
            </p:custDataLst>
          </p:nvPr>
        </p:nvSpPr>
        <p:spPr>
          <a:xfrm>
            <a:off x="685800" y="130175"/>
            <a:ext cx="7674610" cy="994410"/>
          </a:xfrm>
        </p:spPr>
        <p:txBody>
          <a:bodyPr>
            <a:normAutofit fontScale="90000"/>
          </a:bodyPr>
          <a:lstStyle/>
          <a:p>
            <a:r>
              <a:rPr lang="en-US" altLang="zh-TW" dirty="0"/>
              <a:t>Imitation Learning</a:t>
            </a:r>
            <a:endParaRPr lang="zh-TW" altLang="en-US" dirty="0"/>
          </a:p>
        </p:txBody>
      </p:sp>
      <p:pic>
        <p:nvPicPr>
          <p:cNvPr id="4" name="图片 3"/>
          <p:cNvPicPr>
            <a:picLocks noChangeAspect="1"/>
          </p:cNvPicPr>
          <p:nvPr>
            <p:custDataLst>
              <p:tags r:id="rId2"/>
            </p:custDataLst>
          </p:nvPr>
        </p:nvPicPr>
        <p:blipFill>
          <a:blip r:embed="rId3"/>
          <a:stretch>
            <a:fillRect/>
          </a:stretch>
        </p:blipFill>
        <p:spPr>
          <a:xfrm>
            <a:off x="647700" y="1058545"/>
            <a:ext cx="8359140" cy="4156710"/>
          </a:xfrm>
          <a:prstGeom prst="rect">
            <a:avLst/>
          </a:prstGeom>
        </p:spPr>
      </p:pic>
      <p:sp>
        <p:nvSpPr>
          <p:cNvPr id="5" name="文本框 4"/>
          <p:cNvSpPr txBox="1"/>
          <p:nvPr/>
        </p:nvSpPr>
        <p:spPr>
          <a:xfrm>
            <a:off x="84455" y="5470525"/>
            <a:ext cx="9059545" cy="1322070"/>
          </a:xfrm>
          <a:prstGeom prst="rect">
            <a:avLst/>
          </a:prstGeom>
          <a:noFill/>
        </p:spPr>
        <p:txBody>
          <a:bodyPr wrap="square" rtlCol="0" anchor="t">
            <a:spAutoFit/>
          </a:bodyPr>
          <a:p>
            <a:r>
              <a:rPr lang="zh-CN" altLang="en-US" sz="1600"/>
              <a:t>Imitation Learning: Progress, Taxonomies and Challenges: https://arxiv.org/pdf/2106.12177.pdf</a:t>
            </a:r>
            <a:endParaRPr lang="zh-CN" altLang="en-US" sz="1600"/>
          </a:p>
          <a:p>
            <a:r>
              <a:rPr lang="zh-CN" altLang="en-US" sz="1600"/>
              <a:t>逆强化学习补充材料：https://github.com/opendilab/PPOxFamily/tree/main/chapter4_reward/chapter4_supp_irl.pdf</a:t>
            </a:r>
            <a:endParaRPr lang="zh-CN" altLang="en-US" sz="1600"/>
          </a:p>
          <a:p>
            <a:r>
              <a:rPr lang="zh-CN" altLang="en-US" sz="1600"/>
              <a:t>行为克隆补充材料：https://github.com/opendilab/PPOxFamily/tree/main/chapter4_reward/chapter4_supp_bc.pdf</a:t>
            </a:r>
            <a:endParaRPr lang="zh-CN" altLang="en-US"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758467"/>
            <a:ext cx="7772400" cy="2387600"/>
          </a:xfrm>
        </p:spPr>
        <p:txBody>
          <a:bodyPr/>
          <a:lstStyle/>
          <a:p>
            <a:r>
              <a:rPr lang="en-US" altLang="zh-TW" dirty="0"/>
              <a:t>Inverse Reinforcement Learning (IRL)</a:t>
            </a:r>
            <a:endParaRPr lang="zh-TW" altLang="en-US" dirty="0"/>
          </a:p>
        </p:txBody>
      </p:sp>
      <p:sp>
        <p:nvSpPr>
          <p:cNvPr id="3" name="文本框 2"/>
          <p:cNvSpPr txBox="1"/>
          <p:nvPr/>
        </p:nvSpPr>
        <p:spPr>
          <a:xfrm>
            <a:off x="2133600" y="5537835"/>
            <a:ext cx="4572000" cy="368300"/>
          </a:xfrm>
          <a:prstGeom prst="rect">
            <a:avLst/>
          </a:prstGeom>
          <a:noFill/>
        </p:spPr>
        <p:txBody>
          <a:bodyPr wrap="square" rtlCol="0" anchor="t">
            <a:spAutoFit/>
          </a:bodyPr>
          <a:p>
            <a:r>
              <a:rPr lang="zh-CN" altLang="en-US"/>
              <a:t>行为克隆并不能够完全解决模仿学习的问题</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Review: </a:t>
            </a:r>
            <a:r>
              <a:rPr lang="zh-CN" altLang="en-US" dirty="0"/>
              <a:t>强化学习的</a:t>
            </a:r>
            <a:r>
              <a:rPr lang="zh-CN" altLang="en-US" dirty="0"/>
              <a:t>学习过程</a:t>
            </a:r>
            <a:endParaRPr lang="zh-CN" altLang="en-US" dirty="0"/>
          </a:p>
        </p:txBody>
      </p:sp>
      <p:pic>
        <p:nvPicPr>
          <p:cNvPr id="3" name="图片 2"/>
          <p:cNvPicPr>
            <a:picLocks noChangeAspect="1"/>
          </p:cNvPicPr>
          <p:nvPr>
            <p:custDataLst>
              <p:tags r:id="rId1"/>
            </p:custDataLst>
          </p:nvPr>
        </p:nvPicPr>
        <p:blipFill>
          <a:blip r:embed="rId2"/>
          <a:stretch>
            <a:fillRect/>
          </a:stretch>
        </p:blipFill>
        <p:spPr>
          <a:xfrm>
            <a:off x="500380" y="2204085"/>
            <a:ext cx="6849110" cy="227012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57784"/>
            <a:ext cx="7886700" cy="1325563"/>
          </a:xfrm>
        </p:spPr>
        <p:txBody>
          <a:bodyPr/>
          <a:lstStyle/>
          <a:p>
            <a:r>
              <a:rPr lang="en-US" altLang="zh-TW" dirty="0"/>
              <a:t>Inverse Reinforcement Learning</a:t>
            </a:r>
            <a:endParaRPr lang="zh-TW" altLang="en-US" dirty="0"/>
          </a:p>
        </p:txBody>
      </p:sp>
      <p:sp>
        <p:nvSpPr>
          <p:cNvPr id="6" name="矩形 5"/>
          <p:cNvSpPr/>
          <p:nvPr/>
        </p:nvSpPr>
        <p:spPr>
          <a:xfrm>
            <a:off x="468044" y="3338272"/>
            <a:ext cx="1876011" cy="13233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Reward Function</a:t>
            </a:r>
            <a:endParaRPr lang="en-US" altLang="zh-TW" sz="2400" dirty="0"/>
          </a:p>
        </p:txBody>
      </p:sp>
      <p:sp>
        <p:nvSpPr>
          <p:cNvPr id="9" name="矩形 8"/>
          <p:cNvSpPr/>
          <p:nvPr/>
        </p:nvSpPr>
        <p:spPr>
          <a:xfrm>
            <a:off x="3027035" y="1992159"/>
            <a:ext cx="3113354" cy="8816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Environment</a:t>
            </a:r>
            <a:endParaRPr lang="zh-TW" altLang="en-US" sz="2400" dirty="0"/>
          </a:p>
        </p:txBody>
      </p:sp>
      <p:sp>
        <p:nvSpPr>
          <p:cNvPr id="10" name="矩形 9"/>
          <p:cNvSpPr/>
          <p:nvPr/>
        </p:nvSpPr>
        <p:spPr>
          <a:xfrm>
            <a:off x="6820223" y="3336287"/>
            <a:ext cx="1876011" cy="132533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Optimal Actor</a:t>
            </a:r>
            <a:endParaRPr lang="en-US" altLang="zh-TW" sz="2400" dirty="0"/>
          </a:p>
        </p:txBody>
      </p:sp>
      <p:sp>
        <p:nvSpPr>
          <p:cNvPr id="7" name="矩形 6"/>
          <p:cNvSpPr/>
          <p:nvPr/>
        </p:nvSpPr>
        <p:spPr>
          <a:xfrm>
            <a:off x="3027035" y="3336288"/>
            <a:ext cx="3123264" cy="13253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Inverse Reinforcement Learning</a:t>
            </a:r>
            <a:endParaRPr lang="zh-TW" altLang="en-US" sz="2400" dirty="0"/>
          </a:p>
        </p:txBody>
      </p:sp>
      <p:sp>
        <p:nvSpPr>
          <p:cNvPr id="8" name="箭號: 向右 7"/>
          <p:cNvSpPr/>
          <p:nvPr/>
        </p:nvSpPr>
        <p:spPr>
          <a:xfrm>
            <a:off x="2433568" y="3678331"/>
            <a:ext cx="542371" cy="574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箭號: 向右 12"/>
          <p:cNvSpPr/>
          <p:nvPr/>
        </p:nvSpPr>
        <p:spPr>
          <a:xfrm>
            <a:off x="6215426" y="3728315"/>
            <a:ext cx="542371" cy="574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箭號: 向右 13"/>
          <p:cNvSpPr/>
          <p:nvPr/>
        </p:nvSpPr>
        <p:spPr>
          <a:xfrm rot="5400000">
            <a:off x="4356844" y="2823769"/>
            <a:ext cx="450588" cy="574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文字方塊 11"/>
          <p:cNvSpPr txBox="1"/>
          <p:nvPr/>
        </p:nvSpPr>
        <p:spPr>
          <a:xfrm>
            <a:off x="1407359" y="5103348"/>
            <a:ext cx="7284549"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400" dirty="0"/>
              <a:t>Using the reward function to find the </a:t>
            </a:r>
            <a:r>
              <a:rPr lang="en-US" altLang="zh-TW" sz="2400" b="1" i="1" u="sng" dirty="0"/>
              <a:t>optimal actor</a:t>
            </a:r>
            <a:r>
              <a:rPr lang="en-US" altLang="zh-TW" sz="2400" dirty="0"/>
              <a:t>.</a:t>
            </a:r>
            <a:endParaRPr lang="zh-TW" altLang="en-US" sz="2400" dirty="0"/>
          </a:p>
        </p:txBody>
      </p:sp>
      <p:sp>
        <p:nvSpPr>
          <p:cNvPr id="18" name="文字方塊 17"/>
          <p:cNvSpPr txBox="1"/>
          <p:nvPr/>
        </p:nvSpPr>
        <p:spPr>
          <a:xfrm>
            <a:off x="1407359" y="5611317"/>
            <a:ext cx="7107991" cy="830997"/>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400" dirty="0"/>
              <a:t>Modeling reward can be easier. Simple reward function can lead to complex policy.</a:t>
            </a:r>
            <a:endParaRPr lang="zh-TW" altLang="en-US" sz="2400" dirty="0"/>
          </a:p>
        </p:txBody>
      </p:sp>
      <p:sp>
        <p:nvSpPr>
          <p:cNvPr id="20" name="矩形 19"/>
          <p:cNvSpPr/>
          <p:nvPr/>
        </p:nvSpPr>
        <p:spPr>
          <a:xfrm>
            <a:off x="3020506" y="3364564"/>
            <a:ext cx="3123264" cy="13253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Reinforcement Learning</a:t>
            </a:r>
            <a:endParaRPr lang="zh-TW" altLang="en-US" sz="2400" dirty="0"/>
          </a:p>
        </p:txBody>
      </p:sp>
      <p:sp>
        <p:nvSpPr>
          <p:cNvPr id="21" name="箭號: 向右 20"/>
          <p:cNvSpPr/>
          <p:nvPr/>
        </p:nvSpPr>
        <p:spPr>
          <a:xfrm flipH="1">
            <a:off x="6155269" y="3728315"/>
            <a:ext cx="542371" cy="574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箭號: 向右 21"/>
          <p:cNvSpPr/>
          <p:nvPr/>
        </p:nvSpPr>
        <p:spPr>
          <a:xfrm flipH="1">
            <a:off x="2377893" y="3672020"/>
            <a:ext cx="542371" cy="574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 name="箭號: 彎曲 3"/>
          <p:cNvSpPr/>
          <p:nvPr/>
        </p:nvSpPr>
        <p:spPr>
          <a:xfrm flipV="1">
            <a:off x="803898" y="4751992"/>
            <a:ext cx="602151" cy="716125"/>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5" name="矩形: 圓角 4"/>
          <p:cNvSpPr/>
          <p:nvPr/>
        </p:nvSpPr>
        <p:spPr>
          <a:xfrm>
            <a:off x="7050157" y="3593222"/>
            <a:ext cx="1438689" cy="811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Expert</a:t>
            </a:r>
            <a:endParaRPr lang="zh-TW" altLang="en-US" sz="2800" dirty="0"/>
          </a:p>
        </p:txBody>
      </p:sp>
      <p:grpSp>
        <p:nvGrpSpPr>
          <p:cNvPr id="11" name="群組 10"/>
          <p:cNvGrpSpPr/>
          <p:nvPr/>
        </p:nvGrpSpPr>
        <p:grpSpPr>
          <a:xfrm>
            <a:off x="6671497" y="1446691"/>
            <a:ext cx="2196008" cy="1980951"/>
            <a:chOff x="6957391" y="230507"/>
            <a:chExt cx="2196008" cy="1980951"/>
          </a:xfrm>
        </p:grpSpPr>
        <p:sp>
          <p:nvSpPr>
            <p:cNvPr id="16" name="文字方塊 15"/>
            <p:cNvSpPr txBox="1"/>
            <p:nvPr/>
          </p:nvSpPr>
          <p:spPr>
            <a:xfrm>
              <a:off x="6965913" y="230507"/>
              <a:ext cx="2187486" cy="830997"/>
            </a:xfrm>
            <a:prstGeom prst="rect">
              <a:avLst/>
            </a:prstGeom>
            <a:noFill/>
          </p:spPr>
          <p:txBody>
            <a:bodyPr wrap="square" rtlCol="0">
              <a:spAutoFit/>
            </a:bodyPr>
            <a:lstStyle/>
            <a:p>
              <a:pPr algn="ctr"/>
              <a:r>
                <a:rPr lang="en-US" altLang="zh-TW" sz="2400" dirty="0"/>
                <a:t>demonstration of the expert</a:t>
              </a:r>
              <a:endParaRPr lang="zh-TW" altLang="en-US" sz="2400" dirty="0"/>
            </a:p>
          </p:txBody>
        </p:sp>
        <p:grpSp>
          <p:nvGrpSpPr>
            <p:cNvPr id="23" name="群組 22"/>
            <p:cNvGrpSpPr/>
            <p:nvPr/>
          </p:nvGrpSpPr>
          <p:grpSpPr>
            <a:xfrm>
              <a:off x="6957391" y="1009238"/>
              <a:ext cx="2186609" cy="1202220"/>
              <a:chOff x="3460773" y="1963183"/>
              <a:chExt cx="2186609" cy="1202220"/>
            </a:xfrm>
          </p:grpSpPr>
          <p:sp>
            <p:nvSpPr>
              <p:cNvPr id="24" name="圓柱形 23"/>
              <p:cNvSpPr/>
              <p:nvPr/>
            </p:nvSpPr>
            <p:spPr>
              <a:xfrm>
                <a:off x="3460773" y="1963183"/>
                <a:ext cx="2186609" cy="1202220"/>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5" name="文字方塊 24"/>
                  <p:cNvSpPr txBox="1"/>
                  <p:nvPr/>
                </p:nvSpPr>
                <p:spPr>
                  <a:xfrm>
                    <a:off x="3478695" y="2415741"/>
                    <a:ext cx="216868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acc>
                                    <m:accPr>
                                      <m:ctrlPr>
                                        <a:rPr lang="en-US" altLang="zh-TW" sz="2400" i="1" smtClean="0">
                                          <a:latin typeface="Cambria Math" panose="02040503050406030204" pitchFamily="18" charset="0"/>
                                        </a:rPr>
                                      </m:ctrlPr>
                                    </m:accPr>
                                    <m:e>
                                      <m:r>
                                        <a:rPr lang="zh-TW" altLang="en-US" sz="2400" i="1" smtClean="0">
                                          <a:latin typeface="Cambria Math" panose="02040503050406030204" pitchFamily="18" charset="0"/>
                                        </a:rPr>
                                        <m:t>𝜏</m:t>
                                      </m:r>
                                    </m:e>
                                  </m:acc>
                                </m:e>
                                <m:sub>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acc>
                                    <m:accPr>
                                      <m:ctrlPr>
                                        <a:rPr lang="en-US" altLang="zh-TW" sz="2400" i="1">
                                          <a:latin typeface="Cambria Math" panose="02040503050406030204" pitchFamily="18" charset="0"/>
                                        </a:rPr>
                                      </m:ctrlPr>
                                    </m:accPr>
                                    <m:e>
                                      <m:r>
                                        <a:rPr lang="zh-TW" altLang="en-US" sz="2400" i="1">
                                          <a:latin typeface="Cambria Math" panose="02040503050406030204" pitchFamily="18" charset="0"/>
                                        </a:rPr>
                                        <m:t>𝜏</m:t>
                                      </m:r>
                                    </m:e>
                                  </m:acc>
                                </m:e>
                                <m:sub>
                                  <m:r>
                                    <a:rPr lang="en-US" altLang="zh-TW" sz="2400" b="0" i="1" smtClean="0">
                                      <a:latin typeface="Cambria Math" panose="02040503050406030204" pitchFamily="18" charset="0"/>
                                    </a:rPr>
                                    <m:t>2</m:t>
                                  </m:r>
                                </m:sub>
                              </m:sSub>
                              <m:r>
                                <a:rPr lang="en-US" altLang="zh-TW" sz="2400" i="1">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acc>
                                    <m:accPr>
                                      <m:ctrlPr>
                                        <a:rPr lang="en-US" altLang="zh-TW" sz="2400" i="1">
                                          <a:latin typeface="Cambria Math" panose="02040503050406030204" pitchFamily="18" charset="0"/>
                                        </a:rPr>
                                      </m:ctrlPr>
                                    </m:accPr>
                                    <m:e>
                                      <m:r>
                                        <a:rPr lang="zh-TW" altLang="en-US" sz="2400" i="1">
                                          <a:latin typeface="Cambria Math" panose="02040503050406030204" pitchFamily="18" charset="0"/>
                                        </a:rPr>
                                        <m:t>𝜏</m:t>
                                      </m:r>
                                    </m:e>
                                  </m:acc>
                                </m:e>
                                <m:sub>
                                  <m:r>
                                    <a:rPr lang="en-US" altLang="zh-TW" sz="2400" b="0" i="1" smtClean="0">
                                      <a:latin typeface="Cambria Math" panose="02040503050406030204" pitchFamily="18" charset="0"/>
                                    </a:rPr>
                                    <m:t>𝑁</m:t>
                                  </m:r>
                                </m:sub>
                              </m:sSub>
                            </m:e>
                          </m:d>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3478695" y="2415741"/>
                    <a:ext cx="2168687" cy="461665"/>
                  </a:xfrm>
                  <a:prstGeom prst="rect">
                    <a:avLst/>
                  </a:prstGeom>
                  <a:blipFill rotWithShape="1">
                    <a:blip r:embed="rId1"/>
                  </a:blipFill>
                </p:spPr>
                <p:txBody>
                  <a:bodyPr/>
                  <a:lstStyle/>
                  <a:p>
                    <a:r>
                      <a:rPr lang="zh-CN" altLang="en-US">
                        <a:noFill/>
                      </a:rPr>
                      <a:t> </a:t>
                    </a:r>
                  </a:p>
                </p:txBody>
              </p:sp>
            </mc:Fallback>
          </mc:AlternateContent>
        </p:grpSp>
      </p:grpSp>
      <p:sp>
        <p:nvSpPr>
          <p:cNvPr id="3" name="文本框 2"/>
          <p:cNvSpPr txBox="1"/>
          <p:nvPr>
            <p:custDataLst>
              <p:tags r:id="rId2"/>
            </p:custDataLst>
          </p:nvPr>
        </p:nvSpPr>
        <p:spPr>
          <a:xfrm>
            <a:off x="80010" y="839470"/>
            <a:ext cx="7308850" cy="1014730"/>
          </a:xfrm>
          <a:prstGeom prst="rect">
            <a:avLst/>
          </a:prstGeom>
          <a:noFill/>
        </p:spPr>
        <p:txBody>
          <a:bodyPr wrap="square" rtlCol="0" anchor="t">
            <a:spAutoFit/>
          </a:bodyPr>
          <a:p>
            <a:r>
              <a:rPr lang="zh-CN" altLang="en-US" sz="2000"/>
              <a:t>逆强化学习：</a:t>
            </a:r>
            <a:endParaRPr lang="zh-CN" altLang="en-US" sz="2000"/>
          </a:p>
          <a:p>
            <a:pPr marL="285750" indent="-285750">
              <a:buFont typeface="Arial" panose="020B0604020202020204" pitchFamily="34" charset="0"/>
              <a:buChar char="•"/>
            </a:pPr>
            <a:r>
              <a:rPr lang="zh-CN" altLang="en-US" sz="2000"/>
              <a:t>先找出奖励函数</a:t>
            </a:r>
            <a:endParaRPr lang="zh-CN" altLang="en-US" sz="2000"/>
          </a:p>
          <a:p>
            <a:pPr marL="285750" indent="-285750">
              <a:buFont typeface="Arial" panose="020B0604020202020204" pitchFamily="34" charset="0"/>
              <a:buChar char="•"/>
            </a:pPr>
            <a:r>
              <a:rPr lang="zh-CN" altLang="en-US" sz="2000"/>
              <a:t>再基于奖励函数用强化学习找出最优演员</a:t>
            </a:r>
            <a:endParaRPr lang="zh-CN" altLang="en-US" sz="2000"/>
          </a:p>
        </p:txBody>
      </p:sp>
      <p:sp>
        <p:nvSpPr>
          <p:cNvPr id="15" name="文本框 14"/>
          <p:cNvSpPr txBox="1"/>
          <p:nvPr>
            <p:custDataLst>
              <p:tags r:id="rId3"/>
            </p:custDataLst>
          </p:nvPr>
        </p:nvSpPr>
        <p:spPr>
          <a:xfrm>
            <a:off x="307340" y="6442710"/>
            <a:ext cx="7124700" cy="298450"/>
          </a:xfrm>
          <a:prstGeom prst="rect">
            <a:avLst/>
          </a:prstGeom>
          <a:noFill/>
        </p:spPr>
        <p:txBody>
          <a:bodyPr wrap="square" rtlCol="0" anchor="t">
            <a:noAutofit/>
          </a:bodyPr>
          <a:p>
            <a:r>
              <a:rPr lang="zh-CN" altLang="en-US"/>
              <a:t>有时候很简单的奖励函数也许可以推导出非常复杂的行为</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2" grpId="0"/>
      <p:bldP spid="18" grpId="0"/>
      <p:bldP spid="20" grpId="0" animBg="1"/>
      <p:bldP spid="21" grpId="0" animBg="1"/>
      <p:bldP spid="22" grpId="0" animBg="1"/>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85" y="37466"/>
            <a:ext cx="7886700" cy="1325563"/>
          </a:xfrm>
        </p:spPr>
        <p:txBody>
          <a:bodyPr/>
          <a:lstStyle/>
          <a:p>
            <a:r>
              <a:rPr lang="en-US" altLang="zh-TW" dirty="0"/>
              <a:t>Framework of IRL</a:t>
            </a:r>
            <a:endParaRPr lang="zh-TW" altLang="en-US" dirty="0"/>
          </a:p>
        </p:txBody>
      </p:sp>
      <mc:AlternateContent xmlns:mc="http://schemas.openxmlformats.org/markup-compatibility/2006">
        <mc:Choice xmlns:a14="http://schemas.microsoft.com/office/drawing/2010/main" Requires="a14">
          <p:sp>
            <p:nvSpPr>
              <p:cNvPr id="6" name="矩形 5"/>
              <p:cNvSpPr/>
              <p:nvPr/>
            </p:nvSpPr>
            <p:spPr>
              <a:xfrm>
                <a:off x="833539" y="2204684"/>
                <a:ext cx="1559505" cy="769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Expert </a:t>
                </a:r>
                <a14:m>
                  <m:oMath xmlns:m="http://schemas.openxmlformats.org/officeDocument/2006/math">
                    <m:acc>
                      <m:accPr>
                        <m:ctrlPr>
                          <a:rPr lang="en-US" altLang="zh-TW" sz="2400" i="1" smtClean="0">
                            <a:latin typeface="Cambria Math" panose="02040503050406030204" pitchFamily="18" charset="0"/>
                          </a:rPr>
                        </m:ctrlPr>
                      </m:accPr>
                      <m:e>
                        <m:r>
                          <a:rPr lang="zh-TW" altLang="en-US" sz="2400" i="1" smtClean="0">
                            <a:latin typeface="Cambria Math" panose="02040503050406030204" pitchFamily="18" charset="0"/>
                          </a:rPr>
                          <m:t>𝜋</m:t>
                        </m:r>
                      </m:e>
                    </m:acc>
                  </m:oMath>
                </a14:m>
                <a:endParaRPr lang="zh-TW"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833539" y="2204684"/>
                <a:ext cx="1559505" cy="769218"/>
              </a:xfrm>
              <a:prstGeom prst="rect">
                <a:avLst/>
              </a:prstGeom>
              <a:blipFill rotWithShape="1">
                <a:blip r:embed="rId1"/>
                <a:stretch>
                  <a:fillRect l="-434" t="-903" r="-384" b="-800"/>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3362598" y="5253244"/>
                <a:ext cx="1543532" cy="74799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Actor </a:t>
                </a:r>
                <a14:m>
                  <m:oMath xmlns:m="http://schemas.openxmlformats.org/officeDocument/2006/math">
                    <m:r>
                      <a:rPr lang="zh-TW" altLang="en-US" sz="2400" i="1" smtClean="0">
                        <a:latin typeface="Cambria Math" panose="02040503050406030204" pitchFamily="18" charset="0"/>
                      </a:rPr>
                      <m:t>𝜋</m:t>
                    </m:r>
                  </m:oMath>
                </a14:m>
                <a:endParaRPr lang="zh-TW"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3362598" y="5253244"/>
                <a:ext cx="1543532" cy="747996"/>
              </a:xfrm>
              <a:prstGeom prst="rect">
                <a:avLst/>
              </a:prstGeom>
              <a:blipFill rotWithShape="1">
                <a:blip r:embed="rId2"/>
                <a:stretch>
                  <a:fillRect l="-3144" t="-3975" r="-3119" b="-8933"/>
                </a:stretch>
              </a:blipFill>
            </p:spPr>
            <p:style>
              <a:lnRef idx="0">
                <a:schemeClr val="accent1"/>
              </a:lnRef>
              <a:fillRef idx="3">
                <a:schemeClr val="accent1"/>
              </a:fillRef>
              <a:effectRef idx="3">
                <a:schemeClr val="accent1"/>
              </a:effectRef>
              <a:fontRef idx="minor">
                <a:schemeClr val="lt1"/>
              </a:fontRef>
            </p:style>
            <p:txBody>
              <a:bodyPr/>
              <a:lstStyle/>
              <a:p>
                <a:r>
                  <a:rPr lang="zh-CN" altLang="en-US">
                    <a:noFill/>
                  </a:rPr>
                  <a:t> </a:t>
                </a:r>
              </a:p>
            </p:txBody>
          </p:sp>
        </mc:Fallback>
      </mc:AlternateContent>
      <p:sp>
        <p:nvSpPr>
          <p:cNvPr id="12" name="矩形 11"/>
          <p:cNvSpPr/>
          <p:nvPr/>
        </p:nvSpPr>
        <p:spPr>
          <a:xfrm>
            <a:off x="5970200" y="2204316"/>
            <a:ext cx="2609190" cy="12218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Obtain</a:t>
            </a:r>
            <a:endParaRPr lang="en-US" altLang="zh-TW" sz="2400" dirty="0"/>
          </a:p>
          <a:p>
            <a:pPr algn="ctr"/>
            <a:r>
              <a:rPr lang="en-US" altLang="zh-TW" sz="2400" dirty="0"/>
              <a:t>Reward Function R</a:t>
            </a:r>
            <a:endParaRPr lang="zh-TW" altLang="en-US" sz="2400" dirty="0"/>
          </a:p>
        </p:txBody>
      </p:sp>
      <p:grpSp>
        <p:nvGrpSpPr>
          <p:cNvPr id="28" name="群組 27"/>
          <p:cNvGrpSpPr/>
          <p:nvPr/>
        </p:nvGrpSpPr>
        <p:grpSpPr>
          <a:xfrm>
            <a:off x="3041060" y="2000140"/>
            <a:ext cx="2186609" cy="1202220"/>
            <a:chOff x="3460773" y="1963183"/>
            <a:chExt cx="2186609" cy="1202220"/>
          </a:xfrm>
        </p:grpSpPr>
        <p:sp>
          <p:nvSpPr>
            <p:cNvPr id="14" name="圓柱形 13"/>
            <p:cNvSpPr/>
            <p:nvPr/>
          </p:nvSpPr>
          <p:spPr>
            <a:xfrm>
              <a:off x="3460773" y="1963183"/>
              <a:ext cx="2186609" cy="1202220"/>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5" name="文字方塊 14"/>
                <p:cNvSpPr txBox="1"/>
                <p:nvPr/>
              </p:nvSpPr>
              <p:spPr>
                <a:xfrm>
                  <a:off x="3478695" y="2415741"/>
                  <a:ext cx="216868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acc>
                                  <m:accPr>
                                    <m:ctrlPr>
                                      <a:rPr lang="en-US" altLang="zh-TW" sz="2400" i="1" smtClean="0">
                                        <a:latin typeface="Cambria Math" panose="02040503050406030204" pitchFamily="18" charset="0"/>
                                      </a:rPr>
                                    </m:ctrlPr>
                                  </m:accPr>
                                  <m:e>
                                    <m:r>
                                      <a:rPr lang="zh-TW" altLang="en-US" sz="2400" i="1" smtClean="0">
                                        <a:latin typeface="Cambria Math" panose="02040503050406030204" pitchFamily="18" charset="0"/>
                                      </a:rPr>
                                      <m:t>𝜏</m:t>
                                    </m:r>
                                  </m:e>
                                </m:acc>
                              </m:e>
                              <m:sub>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acc>
                                  <m:accPr>
                                    <m:ctrlPr>
                                      <a:rPr lang="en-US" altLang="zh-TW" sz="2400" i="1">
                                        <a:latin typeface="Cambria Math" panose="02040503050406030204" pitchFamily="18" charset="0"/>
                                      </a:rPr>
                                    </m:ctrlPr>
                                  </m:accPr>
                                  <m:e>
                                    <m:r>
                                      <a:rPr lang="zh-TW" altLang="en-US" sz="2400" i="1">
                                        <a:latin typeface="Cambria Math" panose="02040503050406030204" pitchFamily="18" charset="0"/>
                                      </a:rPr>
                                      <m:t>𝜏</m:t>
                                    </m:r>
                                  </m:e>
                                </m:acc>
                              </m:e>
                              <m:sub>
                                <m:r>
                                  <a:rPr lang="en-US" altLang="zh-TW" sz="2400" b="0" i="1" smtClean="0">
                                    <a:latin typeface="Cambria Math" panose="02040503050406030204" pitchFamily="18" charset="0"/>
                                  </a:rPr>
                                  <m:t>2</m:t>
                                </m:r>
                              </m:sub>
                            </m:sSub>
                            <m:r>
                              <a:rPr lang="en-US" altLang="zh-TW" sz="2400" i="1">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acc>
                                  <m:accPr>
                                    <m:ctrlPr>
                                      <a:rPr lang="en-US" altLang="zh-TW" sz="2400" i="1">
                                        <a:latin typeface="Cambria Math" panose="02040503050406030204" pitchFamily="18" charset="0"/>
                                      </a:rPr>
                                    </m:ctrlPr>
                                  </m:accPr>
                                  <m:e>
                                    <m:r>
                                      <a:rPr lang="zh-TW" altLang="en-US" sz="2400" i="1">
                                        <a:latin typeface="Cambria Math" panose="02040503050406030204" pitchFamily="18" charset="0"/>
                                      </a:rPr>
                                      <m:t>𝜏</m:t>
                                    </m:r>
                                  </m:e>
                                </m:acc>
                              </m:e>
                              <m:sub>
                                <m:r>
                                  <a:rPr lang="en-US" altLang="zh-TW" sz="2400" b="0" i="1" smtClean="0">
                                    <a:latin typeface="Cambria Math" panose="02040503050406030204" pitchFamily="18" charset="0"/>
                                  </a:rPr>
                                  <m:t>𝑁</m:t>
                                </m:r>
                              </m:sub>
                            </m:sSub>
                          </m:e>
                        </m:d>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3478695" y="2415741"/>
                  <a:ext cx="2168687" cy="461665"/>
                </a:xfrm>
                <a:prstGeom prst="rect">
                  <a:avLst/>
                </a:prstGeom>
                <a:blipFill rotWithShape="1">
                  <a:blip r:embed="rId3"/>
                </a:blipFill>
              </p:spPr>
              <p:txBody>
                <a:bodyPr/>
                <a:lstStyle/>
                <a:p>
                  <a:r>
                    <a:rPr lang="zh-CN" altLang="en-US">
                      <a:noFill/>
                    </a:rPr>
                    <a:t> </a:t>
                  </a:r>
                </a:p>
              </p:txBody>
            </p:sp>
          </mc:Fallback>
        </mc:AlternateContent>
      </p:grpSp>
      <p:grpSp>
        <p:nvGrpSpPr>
          <p:cNvPr id="11" name="群組 10"/>
          <p:cNvGrpSpPr/>
          <p:nvPr/>
        </p:nvGrpSpPr>
        <p:grpSpPr>
          <a:xfrm>
            <a:off x="3041060" y="3646274"/>
            <a:ext cx="2186609" cy="1202220"/>
            <a:chOff x="3478695" y="3449155"/>
            <a:chExt cx="2186609" cy="1202220"/>
          </a:xfrm>
        </p:grpSpPr>
        <p:sp>
          <p:nvSpPr>
            <p:cNvPr id="16" name="圓柱形 15"/>
            <p:cNvSpPr/>
            <p:nvPr/>
          </p:nvSpPr>
          <p:spPr>
            <a:xfrm>
              <a:off x="3478695" y="3449155"/>
              <a:ext cx="2186609" cy="120222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7" name="文字方塊 16"/>
                <p:cNvSpPr txBox="1"/>
                <p:nvPr/>
              </p:nvSpPr>
              <p:spPr>
                <a:xfrm>
                  <a:off x="3478695" y="3888735"/>
                  <a:ext cx="216868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𝜏</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𝜏</m:t>
                                </m:r>
                              </m:e>
                              <m:sub>
                                <m:r>
                                  <a:rPr lang="en-US" altLang="zh-TW" sz="2400" b="0" i="1" smtClean="0">
                                    <a:latin typeface="Cambria Math" panose="02040503050406030204" pitchFamily="18" charset="0"/>
                                  </a:rPr>
                                  <m:t>2</m:t>
                                </m:r>
                              </m:sub>
                            </m:sSub>
                            <m:r>
                              <a:rPr lang="en-US" altLang="zh-TW" sz="2400" i="1">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𝜏</m:t>
                                </m:r>
                              </m:e>
                              <m:sub>
                                <m:r>
                                  <a:rPr lang="en-US" altLang="zh-TW" sz="2400" b="0" i="1" smtClean="0">
                                    <a:latin typeface="Cambria Math" panose="02040503050406030204" pitchFamily="18" charset="0"/>
                                  </a:rPr>
                                  <m:t>𝑁</m:t>
                                </m:r>
                              </m:sub>
                            </m:sSub>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3478695" y="3888735"/>
                  <a:ext cx="2168687" cy="461665"/>
                </a:xfrm>
                <a:prstGeom prst="rect">
                  <a:avLst/>
                </a:prstGeom>
                <a:blipFill rotWithShape="1">
                  <a:blip r:embed="rId4"/>
                </a:blipFill>
              </p:spPr>
              <p:txBody>
                <a:bodyPr/>
                <a:lstStyle/>
                <a:p>
                  <a:r>
                    <a:rPr lang="zh-CN" altLang="en-US">
                      <a:noFill/>
                    </a:rPr>
                    <a:t> </a:t>
                  </a:r>
                </a:p>
              </p:txBody>
            </p:sp>
          </mc:Fallback>
        </mc:AlternateContent>
      </p:grpSp>
      <p:sp>
        <p:nvSpPr>
          <p:cNvPr id="13" name="矩形 12"/>
          <p:cNvSpPr/>
          <p:nvPr/>
        </p:nvSpPr>
        <p:spPr>
          <a:xfrm>
            <a:off x="5875685" y="4818475"/>
            <a:ext cx="2901287" cy="11548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Find an actor based on reward function R</a:t>
            </a:r>
            <a:endParaRPr lang="zh-TW" altLang="en-US" sz="2400" dirty="0"/>
          </a:p>
        </p:txBody>
      </p:sp>
      <p:sp>
        <p:nvSpPr>
          <p:cNvPr id="22" name="文字方塊 21"/>
          <p:cNvSpPr txBox="1"/>
          <p:nvPr/>
        </p:nvSpPr>
        <p:spPr>
          <a:xfrm>
            <a:off x="5227669" y="5951999"/>
            <a:ext cx="3703983" cy="461665"/>
          </a:xfrm>
          <a:prstGeom prst="rect">
            <a:avLst/>
          </a:prstGeom>
          <a:noFill/>
        </p:spPr>
        <p:txBody>
          <a:bodyPr wrap="square" rtlCol="0">
            <a:spAutoFit/>
          </a:bodyPr>
          <a:lstStyle/>
          <a:p>
            <a:pPr algn="ctr"/>
            <a:r>
              <a:rPr lang="en-US" altLang="zh-TW" sz="2400" dirty="0">
                <a:solidFill>
                  <a:srgbClr val="0000FF"/>
                </a:solidFill>
              </a:rPr>
              <a:t>By Reinforcement learning</a:t>
            </a:r>
            <a:endParaRPr lang="zh-TW" altLang="en-US" sz="2400" dirty="0">
              <a:solidFill>
                <a:srgbClr val="0000FF"/>
              </a:solidFill>
            </a:endParaRPr>
          </a:p>
        </p:txBody>
      </p:sp>
      <p:sp>
        <p:nvSpPr>
          <p:cNvPr id="30" name="箭號: 向右 29"/>
          <p:cNvSpPr/>
          <p:nvPr/>
        </p:nvSpPr>
        <p:spPr>
          <a:xfrm>
            <a:off x="2478251" y="2324987"/>
            <a:ext cx="491294" cy="61680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1" name="箭號: 向右 30"/>
          <p:cNvSpPr/>
          <p:nvPr/>
        </p:nvSpPr>
        <p:spPr>
          <a:xfrm rot="16200000">
            <a:off x="3912600" y="4700095"/>
            <a:ext cx="491294" cy="61680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3" name="直線單箭頭接點 32"/>
          <p:cNvCxnSpPr/>
          <p:nvPr/>
        </p:nvCxnSpPr>
        <p:spPr>
          <a:xfrm>
            <a:off x="5269230" y="2563506"/>
            <a:ext cx="70097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5619715" y="3055043"/>
            <a:ext cx="3504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4112703" y="3404254"/>
            <a:ext cx="150701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596855" y="3028385"/>
            <a:ext cx="0" cy="34795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4125404" y="3390813"/>
            <a:ext cx="0" cy="42070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H="1">
            <a:off x="4906132" y="5599492"/>
            <a:ext cx="9695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文字方塊 31"/>
              <p:cNvSpPr txBox="1"/>
              <p:nvPr/>
            </p:nvSpPr>
            <p:spPr>
              <a:xfrm>
                <a:off x="5875685" y="992354"/>
                <a:ext cx="2830775" cy="10384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ctrlPr>
                            <a:rPr lang="zh-TW" altLang="en-US"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𝑁</m:t>
                          </m:r>
                        </m:sup>
                        <m:e>
                          <m:r>
                            <a:rPr lang="en-US" altLang="zh-TW" sz="2400" b="0" i="1" smtClean="0">
                              <a:latin typeface="Cambria Math" panose="02040503050406030204" pitchFamily="18" charset="0"/>
                            </a:rPr>
                            <m:t>𝑅</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acc>
                                    <m:accPr>
                                      <m:ctrlPr>
                                        <a:rPr lang="en-US" altLang="zh-TW" sz="2400" i="1">
                                          <a:latin typeface="Cambria Math" panose="02040503050406030204" pitchFamily="18" charset="0"/>
                                        </a:rPr>
                                      </m:ctrlPr>
                                    </m:accPr>
                                    <m:e>
                                      <m:r>
                                        <a:rPr lang="zh-TW" altLang="en-US" sz="2400" i="1">
                                          <a:latin typeface="Cambria Math" panose="02040503050406030204" pitchFamily="18" charset="0"/>
                                        </a:rPr>
                                        <m:t>𝜏</m:t>
                                      </m:r>
                                    </m:e>
                                  </m:acc>
                                </m:e>
                                <m:sub>
                                  <m:r>
                                    <a:rPr lang="en-US" altLang="zh-TW" sz="2400" b="0" i="1" smtClean="0">
                                      <a:latin typeface="Cambria Math" panose="02040503050406030204" pitchFamily="18" charset="0"/>
                                    </a:rPr>
                                    <m:t>𝑛</m:t>
                                  </m:r>
                                </m:sub>
                              </m:sSub>
                            </m:e>
                          </m:d>
                        </m:e>
                      </m:nary>
                      <m:r>
                        <a:rPr lang="en-US" altLang="zh-TW" sz="2400" b="0" i="1" smtClean="0">
                          <a:latin typeface="Cambria Math" panose="02040503050406030204" pitchFamily="18" charset="0"/>
                        </a:rPr>
                        <m:t>&gt;</m:t>
                      </m:r>
                      <m:nary>
                        <m:naryPr>
                          <m:chr m:val="∑"/>
                          <m:ctrlPr>
                            <a:rPr lang="zh-TW" altLang="en-US"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m:t>
                          </m:r>
                          <m:r>
                            <a:rPr lang="en-US" altLang="zh-TW" sz="2400" i="1">
                              <a:latin typeface="Cambria Math" panose="02040503050406030204" pitchFamily="18" charset="0"/>
                            </a:rPr>
                            <m:t>1</m:t>
                          </m:r>
                        </m:sub>
                        <m:sup>
                          <m:r>
                            <a:rPr lang="en-US" altLang="zh-TW" sz="2400" i="1">
                              <a:latin typeface="Cambria Math" panose="02040503050406030204" pitchFamily="18" charset="0"/>
                            </a:rPr>
                            <m:t>𝑁</m:t>
                          </m:r>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e>
                          </m:d>
                        </m:e>
                      </m:nary>
                    </m:oMath>
                  </m:oMathPara>
                </a14:m>
                <a:endParaRPr lang="zh-TW" altLang="en-US" sz="2400" dirty="0"/>
              </a:p>
            </p:txBody>
          </p:sp>
        </mc:Choice>
        <mc:Fallback>
          <p:sp>
            <p:nvSpPr>
              <p:cNvPr id="32" name="文字方塊 31"/>
              <p:cNvSpPr txBox="1">
                <a:spLocks noRot="1" noChangeAspect="1" noMove="1" noResize="1" noEditPoints="1" noAdjustHandles="1" noChangeArrowheads="1" noChangeShapeType="1" noTextEdit="1"/>
              </p:cNvSpPr>
              <p:nvPr/>
            </p:nvSpPr>
            <p:spPr>
              <a:xfrm>
                <a:off x="5875685" y="992354"/>
                <a:ext cx="2830775" cy="1038489"/>
              </a:xfrm>
              <a:prstGeom prst="rect">
                <a:avLst/>
              </a:prstGeom>
              <a:blipFill rotWithShape="1">
                <a:blip r:embed="rId5"/>
                <a:stretch>
                  <a:fillRect l="-1" t="-47" r="22"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字方塊 44"/>
              <p:cNvSpPr txBox="1"/>
              <p:nvPr/>
            </p:nvSpPr>
            <p:spPr>
              <a:xfrm>
                <a:off x="471564" y="5253244"/>
                <a:ext cx="2617261" cy="954107"/>
              </a:xfrm>
              <a:prstGeom prst="rect">
                <a:avLst/>
              </a:prstGeom>
              <a:noFill/>
            </p:spPr>
            <p:txBody>
              <a:bodyPr wrap="square" rtlCol="0">
                <a:spAutoFit/>
              </a:bodyPr>
              <a:lstStyle/>
              <a:p>
                <a:r>
                  <a:rPr lang="en-US" altLang="zh-TW" sz="2800" dirty="0"/>
                  <a:t>Reward function </a:t>
                </a:r>
                <a14:m>
                  <m:oMath xmlns:m="http://schemas.openxmlformats.org/officeDocument/2006/math">
                    <m:r>
                      <a:rPr lang="en-US" altLang="zh-TW" sz="2800" i="1">
                        <a:latin typeface="Cambria Math" panose="02040503050406030204" pitchFamily="18" charset="0"/>
                        <a:ea typeface="Cambria Math" panose="02040503050406030204" pitchFamily="18" charset="0"/>
                      </a:rPr>
                      <m:t>→</m:t>
                    </m:r>
                  </m:oMath>
                </a14:m>
                <a:r>
                  <a:rPr lang="en-US" altLang="zh-TW" sz="2800" dirty="0"/>
                  <a:t> Discriminator</a:t>
                </a:r>
                <a:endParaRPr lang="zh-TW" altLang="en-US" sz="2800" dirty="0"/>
              </a:p>
            </p:txBody>
          </p:sp>
        </mc:Choice>
        <mc:Fallback>
          <p:sp>
            <p:nvSpPr>
              <p:cNvPr id="45" name="文字方塊 44"/>
              <p:cNvSpPr txBox="1">
                <a:spLocks noRot="1" noChangeAspect="1" noMove="1" noResize="1" noEditPoints="1" noAdjustHandles="1" noChangeArrowheads="1" noChangeShapeType="1" noTextEdit="1"/>
              </p:cNvSpPr>
              <p:nvPr/>
            </p:nvSpPr>
            <p:spPr>
              <a:xfrm>
                <a:off x="471564" y="5253244"/>
                <a:ext cx="2617261" cy="954107"/>
              </a:xfrm>
              <a:prstGeom prst="rect">
                <a:avLst/>
              </a:prstGeom>
              <a:blipFill rotWithShape="1">
                <a:blip r:embed="rId6"/>
                <a:stretch>
                  <a:fillRect l="-15" t="-55" r="7"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字方塊 45"/>
              <p:cNvSpPr txBox="1"/>
              <p:nvPr/>
            </p:nvSpPr>
            <p:spPr>
              <a:xfrm>
                <a:off x="471564" y="4247384"/>
                <a:ext cx="2283453" cy="954107"/>
              </a:xfrm>
              <a:prstGeom prst="rect">
                <a:avLst/>
              </a:prstGeom>
              <a:noFill/>
            </p:spPr>
            <p:txBody>
              <a:bodyPr wrap="square" rtlCol="0">
                <a:spAutoFit/>
              </a:bodyPr>
              <a:lstStyle/>
              <a:p>
                <a:r>
                  <a:rPr lang="en-US" altLang="zh-TW" sz="2800" dirty="0"/>
                  <a:t>Actor </a:t>
                </a:r>
                <a:endParaRPr lang="en-US" altLang="zh-TW" sz="2800" dirty="0"/>
              </a:p>
              <a:p>
                <a14:m>
                  <m:oMath xmlns:m="http://schemas.openxmlformats.org/officeDocument/2006/math">
                    <m:r>
                      <a:rPr lang="en-US" altLang="zh-TW" sz="2800" i="1">
                        <a:latin typeface="Cambria Math" panose="02040503050406030204" pitchFamily="18" charset="0"/>
                        <a:ea typeface="Cambria Math" panose="02040503050406030204" pitchFamily="18" charset="0"/>
                      </a:rPr>
                      <m:t>→</m:t>
                    </m:r>
                  </m:oMath>
                </a14:m>
                <a:r>
                  <a:rPr lang="en-US" altLang="zh-TW" sz="2800" dirty="0"/>
                  <a:t> Generator</a:t>
                </a:r>
                <a:endParaRPr lang="zh-TW" altLang="en-US" sz="2800" dirty="0"/>
              </a:p>
            </p:txBody>
          </p:sp>
        </mc:Choice>
        <mc:Fallback>
          <p:sp>
            <p:nvSpPr>
              <p:cNvPr id="46" name="文字方塊 45"/>
              <p:cNvSpPr txBox="1">
                <a:spLocks noRot="1" noChangeAspect="1" noMove="1" noResize="1" noEditPoints="1" noAdjustHandles="1" noChangeArrowheads="1" noChangeShapeType="1" noTextEdit="1"/>
              </p:cNvSpPr>
              <p:nvPr/>
            </p:nvSpPr>
            <p:spPr>
              <a:xfrm>
                <a:off x="471564" y="4247384"/>
                <a:ext cx="2283453" cy="954107"/>
              </a:xfrm>
              <a:prstGeom prst="rect">
                <a:avLst/>
              </a:prstGeom>
              <a:blipFill rotWithShape="1">
                <a:blip r:embed="rId7"/>
                <a:stretch>
                  <a:fillRect l="-17" t="-53" r="17" b="22"/>
                </a:stretch>
              </a:blipFill>
            </p:spPr>
            <p:txBody>
              <a:bodyPr/>
              <a:lstStyle/>
              <a:p>
                <a:r>
                  <a:rPr lang="zh-CN" altLang="en-US">
                    <a:noFill/>
                  </a:rPr>
                  <a:t> </a:t>
                </a:r>
              </a:p>
            </p:txBody>
          </p:sp>
        </mc:Fallback>
      </mc:AlternateContent>
      <p:grpSp>
        <p:nvGrpSpPr>
          <p:cNvPr id="52" name="群組 51"/>
          <p:cNvGrpSpPr/>
          <p:nvPr/>
        </p:nvGrpSpPr>
        <p:grpSpPr>
          <a:xfrm>
            <a:off x="6460235" y="3454120"/>
            <a:ext cx="1732186" cy="1024201"/>
            <a:chOff x="6460235" y="3454120"/>
            <a:chExt cx="1732186" cy="1024201"/>
          </a:xfrm>
        </p:grpSpPr>
        <p:sp>
          <p:nvSpPr>
            <p:cNvPr id="49" name="矩形 48"/>
            <p:cNvSpPr/>
            <p:nvPr/>
          </p:nvSpPr>
          <p:spPr>
            <a:xfrm>
              <a:off x="6460235" y="3809237"/>
              <a:ext cx="1732186" cy="66908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Reward Function R</a:t>
              </a:r>
              <a:endParaRPr lang="en-US" altLang="zh-TW" sz="2400" dirty="0"/>
            </a:p>
          </p:txBody>
        </p:sp>
        <p:cxnSp>
          <p:nvCxnSpPr>
            <p:cNvPr id="50" name="直線單箭頭接點 49"/>
            <p:cNvCxnSpPr/>
            <p:nvPr/>
          </p:nvCxnSpPr>
          <p:spPr>
            <a:xfrm rot="5400000">
              <a:off x="7181514" y="3629363"/>
              <a:ext cx="3504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1" name="直線單箭頭接點 50"/>
          <p:cNvCxnSpPr/>
          <p:nvPr/>
        </p:nvCxnSpPr>
        <p:spPr>
          <a:xfrm rot="5400000">
            <a:off x="7181515" y="4698503"/>
            <a:ext cx="3504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699730" y="37729"/>
            <a:ext cx="2911175" cy="830997"/>
          </a:xfrm>
          <a:prstGeom prst="rect">
            <a:avLst/>
          </a:prstGeom>
        </p:spPr>
        <p:txBody>
          <a:bodyPr wrap="square">
            <a:spAutoFit/>
          </a:bodyPr>
          <a:lstStyle/>
          <a:p>
            <a:r>
              <a:rPr lang="en-US" altLang="zh-TW" sz="2400" b="1" i="1" u="sng" dirty="0">
                <a:solidFill>
                  <a:srgbClr val="FF0000"/>
                </a:solidFill>
              </a:rPr>
              <a:t>The expert is always the best</a:t>
            </a:r>
            <a:r>
              <a:rPr lang="en-US" altLang="zh-TW" sz="2400" dirty="0">
                <a:solidFill>
                  <a:srgbClr val="FF0000"/>
                </a:solidFill>
              </a:rPr>
              <a:t>.</a:t>
            </a:r>
            <a:endParaRPr lang="en-US" altLang="zh-TW" sz="2400" dirty="0">
              <a:solidFill>
                <a:srgbClr val="FF0000"/>
              </a:solidFill>
            </a:endParaRPr>
          </a:p>
        </p:txBody>
      </p:sp>
      <p:sp>
        <p:nvSpPr>
          <p:cNvPr id="4" name="文本框 3"/>
          <p:cNvSpPr txBox="1"/>
          <p:nvPr/>
        </p:nvSpPr>
        <p:spPr>
          <a:xfrm>
            <a:off x="-56515" y="947420"/>
            <a:ext cx="5574665" cy="922020"/>
          </a:xfrm>
          <a:prstGeom prst="rect">
            <a:avLst/>
          </a:prstGeom>
          <a:noFill/>
        </p:spPr>
        <p:txBody>
          <a:bodyPr wrap="square" rtlCol="0" anchor="t">
            <a:spAutoFit/>
          </a:bodyPr>
          <a:p>
            <a:r>
              <a:rPr lang="zh-CN" altLang="en-US"/>
              <a:t>什么可以被称为一个最好的奖励函数呢？专家和</a:t>
            </a:r>
            <a:r>
              <a:rPr lang="en-US" altLang="zh-CN"/>
              <a:t>actor</a:t>
            </a:r>
            <a:r>
              <a:rPr lang="zh-CN" altLang="en-US"/>
              <a:t>在这个奖励函数上都会得到一样高的分数。最终的奖励函数无法分辨出谁应该会得到比较高的分数。</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22" grpId="0"/>
      <p:bldP spid="31" grpId="0" animBg="1"/>
      <p:bldP spid="32" grpId="0"/>
      <p:bldP spid="45" grpId="0"/>
      <p:bldP spid="46"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群組 41"/>
          <p:cNvGrpSpPr/>
          <p:nvPr/>
        </p:nvGrpSpPr>
        <p:grpSpPr>
          <a:xfrm>
            <a:off x="2282896" y="4482342"/>
            <a:ext cx="2186609" cy="959497"/>
            <a:chOff x="3478695" y="3449155"/>
            <a:chExt cx="2186609" cy="1202220"/>
          </a:xfrm>
        </p:grpSpPr>
        <p:sp>
          <p:nvSpPr>
            <p:cNvPr id="43" name="圓柱形 42"/>
            <p:cNvSpPr/>
            <p:nvPr/>
          </p:nvSpPr>
          <p:spPr>
            <a:xfrm>
              <a:off x="3478695" y="3449155"/>
              <a:ext cx="2186609" cy="120222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4" name="文字方塊 43"/>
                <p:cNvSpPr txBox="1"/>
                <p:nvPr/>
              </p:nvSpPr>
              <p:spPr>
                <a:xfrm>
                  <a:off x="3478695" y="3888735"/>
                  <a:ext cx="216868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𝜏</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𝜏</m:t>
                                </m:r>
                              </m:e>
                              <m:sub>
                                <m:r>
                                  <a:rPr lang="en-US" altLang="zh-TW" sz="2400" b="0" i="1" smtClean="0">
                                    <a:latin typeface="Cambria Math" panose="02040503050406030204" pitchFamily="18" charset="0"/>
                                  </a:rPr>
                                  <m:t>2</m:t>
                                </m:r>
                              </m:sub>
                            </m:sSub>
                            <m:r>
                              <a:rPr lang="en-US" altLang="zh-TW" sz="2400" i="1">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𝜏</m:t>
                                </m:r>
                              </m:e>
                              <m:sub>
                                <m:r>
                                  <a:rPr lang="en-US" altLang="zh-TW" sz="2400" b="0" i="1" smtClean="0">
                                    <a:latin typeface="Cambria Math" panose="02040503050406030204" pitchFamily="18" charset="0"/>
                                  </a:rPr>
                                  <m:t>𝑁</m:t>
                                </m:r>
                              </m:sub>
                            </m:sSub>
                          </m:e>
                        </m:d>
                      </m:oMath>
                    </m:oMathPara>
                  </a14:m>
                  <a:endParaRPr lang="zh-TW" altLang="en-US" sz="2400" dirty="0"/>
                </a:p>
              </p:txBody>
            </p:sp>
          </mc:Choice>
          <mc:Fallback>
            <p:sp>
              <p:nvSpPr>
                <p:cNvPr id="44" name="文字方塊 43"/>
                <p:cNvSpPr txBox="1">
                  <a:spLocks noRot="1" noChangeAspect="1" noMove="1" noResize="1" noEditPoints="1" noAdjustHandles="1" noChangeArrowheads="1" noChangeShapeType="1" noTextEdit="1"/>
                </p:cNvSpPr>
                <p:nvPr/>
              </p:nvSpPr>
              <p:spPr>
                <a:xfrm>
                  <a:off x="3478695" y="3888735"/>
                  <a:ext cx="2168687" cy="461665"/>
                </a:xfrm>
                <a:prstGeom prst="rect">
                  <a:avLst/>
                </a:prstGeom>
                <a:blipFill rotWithShape="1">
                  <a:blip r:embed="rId1"/>
                </a:blipFill>
              </p:spPr>
              <p:txBody>
                <a:bodyPr/>
                <a:lstStyle/>
                <a:p>
                  <a:r>
                    <a:rPr lang="zh-CN" altLang="en-US">
                      <a:noFill/>
                    </a:rPr>
                    <a:t> </a:t>
                  </a:r>
                </a:p>
              </p:txBody>
            </p:sp>
          </mc:Fallback>
        </mc:AlternateContent>
      </p:grpSp>
      <p:sp>
        <p:nvSpPr>
          <p:cNvPr id="4" name="文字方塊 3"/>
          <p:cNvSpPr txBox="1"/>
          <p:nvPr/>
        </p:nvSpPr>
        <p:spPr>
          <a:xfrm>
            <a:off x="199505" y="133004"/>
            <a:ext cx="1130531" cy="584775"/>
          </a:xfrm>
          <a:prstGeom prst="rect">
            <a:avLst/>
          </a:prstGeom>
          <a:noFill/>
        </p:spPr>
        <p:txBody>
          <a:bodyPr wrap="square" rtlCol="0">
            <a:spAutoFit/>
          </a:bodyPr>
          <a:lstStyle/>
          <a:p>
            <a:pPr algn="ctr"/>
            <a:r>
              <a:rPr lang="en-US" altLang="zh-TW" sz="3200" b="1" i="1" u="sng" dirty="0"/>
              <a:t>GAN</a:t>
            </a:r>
            <a:endParaRPr lang="zh-TW" altLang="en-US" sz="3200" b="1" i="1" u="sng" dirty="0"/>
          </a:p>
        </p:txBody>
      </p:sp>
      <p:sp>
        <p:nvSpPr>
          <p:cNvPr id="5" name="文字方塊 4"/>
          <p:cNvSpPr txBox="1"/>
          <p:nvPr/>
        </p:nvSpPr>
        <p:spPr>
          <a:xfrm>
            <a:off x="199504" y="3009204"/>
            <a:ext cx="1130531" cy="584775"/>
          </a:xfrm>
          <a:prstGeom prst="rect">
            <a:avLst/>
          </a:prstGeom>
          <a:noFill/>
        </p:spPr>
        <p:txBody>
          <a:bodyPr wrap="square" rtlCol="0">
            <a:spAutoFit/>
          </a:bodyPr>
          <a:lstStyle/>
          <a:p>
            <a:pPr algn="ctr"/>
            <a:r>
              <a:rPr lang="en-US" altLang="zh-TW" sz="3200" b="1" i="1" u="sng" dirty="0"/>
              <a:t>IRL</a:t>
            </a:r>
            <a:endParaRPr lang="zh-TW" altLang="en-US" sz="3200" b="1" i="1" u="sng" dirty="0"/>
          </a:p>
        </p:txBody>
      </p:sp>
      <p:grpSp>
        <p:nvGrpSpPr>
          <p:cNvPr id="6" name="群組 5"/>
          <p:cNvGrpSpPr/>
          <p:nvPr/>
        </p:nvGrpSpPr>
        <p:grpSpPr>
          <a:xfrm>
            <a:off x="1936708" y="466466"/>
            <a:ext cx="2851417" cy="731192"/>
            <a:chOff x="3798412" y="6111526"/>
            <a:chExt cx="2162335" cy="55449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10" name="圖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pic>
        <p:nvPicPr>
          <p:cNvPr id="11" name="圖片 10"/>
          <p:cNvPicPr>
            <a:picLocks noChangeAspect="1"/>
          </p:cNvPicPr>
          <p:nvPr/>
        </p:nvPicPr>
        <p:blipFill>
          <a:blip r:embed="rId6"/>
          <a:stretch>
            <a:fillRect/>
          </a:stretch>
        </p:blipFill>
        <p:spPr>
          <a:xfrm>
            <a:off x="1936706" y="1362205"/>
            <a:ext cx="2851417" cy="718557"/>
          </a:xfrm>
          <a:prstGeom prst="rect">
            <a:avLst/>
          </a:prstGeom>
        </p:spPr>
      </p:pic>
      <p:sp>
        <p:nvSpPr>
          <p:cNvPr id="12" name="矩形 11"/>
          <p:cNvSpPr/>
          <p:nvPr/>
        </p:nvSpPr>
        <p:spPr>
          <a:xfrm>
            <a:off x="2875959" y="2415649"/>
            <a:ext cx="972909" cy="701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a:t>
            </a:r>
            <a:endParaRPr lang="en-US" altLang="zh-TW" sz="2400" dirty="0"/>
          </a:p>
        </p:txBody>
      </p:sp>
      <p:cxnSp>
        <p:nvCxnSpPr>
          <p:cNvPr id="13" name="直線單箭頭接點 12"/>
          <p:cNvCxnSpPr/>
          <p:nvPr/>
        </p:nvCxnSpPr>
        <p:spPr>
          <a:xfrm flipV="1">
            <a:off x="3362414" y="2080762"/>
            <a:ext cx="0" cy="3348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586106" y="1459372"/>
            <a:ext cx="974500" cy="66908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a:t>
            </a:r>
            <a:endParaRPr lang="en-US" altLang="zh-TW" sz="2400" dirty="0"/>
          </a:p>
        </p:txBody>
      </p:sp>
      <p:cxnSp>
        <p:nvCxnSpPr>
          <p:cNvPr id="18" name="直線單箭頭接點 17"/>
          <p:cNvCxnSpPr>
            <a:stCxn id="9" idx="3"/>
            <a:endCxn id="26" idx="1"/>
          </p:cNvCxnSpPr>
          <p:nvPr/>
        </p:nvCxnSpPr>
        <p:spPr>
          <a:xfrm flipV="1">
            <a:off x="4788125" y="837045"/>
            <a:ext cx="712084" cy="45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6" idx="1"/>
          </p:cNvCxnSpPr>
          <p:nvPr/>
        </p:nvCxnSpPr>
        <p:spPr>
          <a:xfrm flipV="1">
            <a:off x="4788125" y="837045"/>
            <a:ext cx="712084" cy="9306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5500209" y="421546"/>
            <a:ext cx="3146295"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High score for real, </a:t>
            </a:r>
            <a:endParaRPr lang="en-US" altLang="zh-TW" sz="2400" dirty="0"/>
          </a:p>
          <a:p>
            <a:r>
              <a:rPr lang="en-US" altLang="zh-TW" sz="2400" dirty="0"/>
              <a:t>low score for generated</a:t>
            </a:r>
            <a:endParaRPr lang="zh-TW" altLang="en-US" sz="2400" dirty="0"/>
          </a:p>
        </p:txBody>
      </p:sp>
      <p:sp>
        <p:nvSpPr>
          <p:cNvPr id="29" name="矩形 28"/>
          <p:cNvSpPr/>
          <p:nvPr/>
        </p:nvSpPr>
        <p:spPr>
          <a:xfrm>
            <a:off x="5118028" y="2335285"/>
            <a:ext cx="3528476" cy="8625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Find a G whose output obtains large score from D</a:t>
            </a:r>
            <a:endParaRPr lang="zh-TW" altLang="en-US" sz="2400" dirty="0"/>
          </a:p>
        </p:txBody>
      </p:sp>
      <p:cxnSp>
        <p:nvCxnSpPr>
          <p:cNvPr id="32" name="直線單箭頭接點 31"/>
          <p:cNvCxnSpPr/>
          <p:nvPr/>
        </p:nvCxnSpPr>
        <p:spPr>
          <a:xfrm flipH="1">
            <a:off x="3848868" y="2766566"/>
            <a:ext cx="12691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7073356" y="1197658"/>
            <a:ext cx="0" cy="292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7085512" y="2117806"/>
            <a:ext cx="0" cy="292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p:cNvGrpSpPr/>
          <p:nvPr/>
        </p:nvGrpSpPr>
        <p:grpSpPr>
          <a:xfrm>
            <a:off x="2282896" y="3720460"/>
            <a:ext cx="2186609" cy="920943"/>
            <a:chOff x="3460773" y="1963183"/>
            <a:chExt cx="2186609" cy="1202220"/>
          </a:xfrm>
        </p:grpSpPr>
        <p:sp>
          <p:nvSpPr>
            <p:cNvPr id="40" name="圓柱形 39"/>
            <p:cNvSpPr/>
            <p:nvPr/>
          </p:nvSpPr>
          <p:spPr>
            <a:xfrm>
              <a:off x="3460773" y="1963183"/>
              <a:ext cx="2186609" cy="1202220"/>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1" name="文字方塊 40"/>
                <p:cNvSpPr txBox="1"/>
                <p:nvPr/>
              </p:nvSpPr>
              <p:spPr>
                <a:xfrm>
                  <a:off x="3478695" y="2415741"/>
                  <a:ext cx="216868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acc>
                                  <m:accPr>
                                    <m:ctrlPr>
                                      <a:rPr lang="en-US" altLang="zh-TW" sz="2400" i="1" smtClean="0">
                                        <a:latin typeface="Cambria Math" panose="02040503050406030204" pitchFamily="18" charset="0"/>
                                      </a:rPr>
                                    </m:ctrlPr>
                                  </m:accPr>
                                  <m:e>
                                    <m:r>
                                      <a:rPr lang="zh-TW" altLang="en-US" sz="2400" i="1" smtClean="0">
                                        <a:latin typeface="Cambria Math" panose="02040503050406030204" pitchFamily="18" charset="0"/>
                                      </a:rPr>
                                      <m:t>𝜏</m:t>
                                    </m:r>
                                  </m:e>
                                </m:acc>
                              </m:e>
                              <m:sub>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acc>
                                  <m:accPr>
                                    <m:ctrlPr>
                                      <a:rPr lang="en-US" altLang="zh-TW" sz="2400" i="1">
                                        <a:latin typeface="Cambria Math" panose="02040503050406030204" pitchFamily="18" charset="0"/>
                                      </a:rPr>
                                    </m:ctrlPr>
                                  </m:accPr>
                                  <m:e>
                                    <m:r>
                                      <a:rPr lang="zh-TW" altLang="en-US" sz="2400" i="1">
                                        <a:latin typeface="Cambria Math" panose="02040503050406030204" pitchFamily="18" charset="0"/>
                                      </a:rPr>
                                      <m:t>𝜏</m:t>
                                    </m:r>
                                  </m:e>
                                </m:acc>
                              </m:e>
                              <m:sub>
                                <m:r>
                                  <a:rPr lang="en-US" altLang="zh-TW" sz="2400" b="0" i="1" smtClean="0">
                                    <a:latin typeface="Cambria Math" panose="02040503050406030204" pitchFamily="18" charset="0"/>
                                  </a:rPr>
                                  <m:t>2</m:t>
                                </m:r>
                              </m:sub>
                            </m:sSub>
                            <m:r>
                              <a:rPr lang="en-US" altLang="zh-TW" sz="2400" i="1">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acc>
                                  <m:accPr>
                                    <m:ctrlPr>
                                      <a:rPr lang="en-US" altLang="zh-TW" sz="2400" i="1">
                                        <a:latin typeface="Cambria Math" panose="02040503050406030204" pitchFamily="18" charset="0"/>
                                      </a:rPr>
                                    </m:ctrlPr>
                                  </m:accPr>
                                  <m:e>
                                    <m:r>
                                      <a:rPr lang="zh-TW" altLang="en-US" sz="2400" i="1">
                                        <a:latin typeface="Cambria Math" panose="02040503050406030204" pitchFamily="18" charset="0"/>
                                      </a:rPr>
                                      <m:t>𝜏</m:t>
                                    </m:r>
                                  </m:e>
                                </m:acc>
                              </m:e>
                              <m:sub>
                                <m:r>
                                  <a:rPr lang="en-US" altLang="zh-TW" sz="2400" b="0" i="1" smtClean="0">
                                    <a:latin typeface="Cambria Math" panose="02040503050406030204" pitchFamily="18" charset="0"/>
                                  </a:rPr>
                                  <m:t>𝑁</m:t>
                                </m:r>
                              </m:sub>
                            </m:sSub>
                          </m:e>
                        </m:d>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3478695" y="2415741"/>
                  <a:ext cx="2168687" cy="461665"/>
                </a:xfrm>
                <a:prstGeom prst="rect">
                  <a:avLst/>
                </a:prstGeom>
                <a:blipFill rotWithShape="1">
                  <a:blip r:embed="rId7"/>
                </a:blipFill>
              </p:spPr>
              <p:txBody>
                <a:bodyPr/>
                <a:lstStyle/>
                <a:p>
                  <a:r>
                    <a:rPr lang="zh-CN" altLang="en-US">
                      <a:noFill/>
                    </a:rPr>
                    <a:t> </a:t>
                  </a:r>
                </a:p>
              </p:txBody>
            </p:sp>
          </mc:Fallback>
        </mc:AlternateContent>
      </p:grpSp>
      <p:sp>
        <p:nvSpPr>
          <p:cNvPr id="45" name="矩形 44"/>
          <p:cNvSpPr/>
          <p:nvPr/>
        </p:nvSpPr>
        <p:spPr>
          <a:xfrm>
            <a:off x="577964" y="3889790"/>
            <a:ext cx="1155744" cy="582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Expert</a:t>
            </a:r>
            <a:endParaRPr lang="zh-TW" altLang="en-US" sz="2400" dirty="0"/>
          </a:p>
        </p:txBody>
      </p:sp>
      <p:cxnSp>
        <p:nvCxnSpPr>
          <p:cNvPr id="46" name="直線單箭頭接點 45"/>
          <p:cNvCxnSpPr/>
          <p:nvPr/>
        </p:nvCxnSpPr>
        <p:spPr>
          <a:xfrm flipV="1">
            <a:off x="1787360" y="4243331"/>
            <a:ext cx="43167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rot="16200000" flipV="1">
            <a:off x="3160364" y="5640285"/>
            <a:ext cx="43167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880784" y="5881112"/>
            <a:ext cx="972909" cy="701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Actor</a:t>
            </a:r>
            <a:endParaRPr lang="en-US" altLang="zh-TW" sz="2400" dirty="0"/>
          </a:p>
        </p:txBody>
      </p:sp>
      <p:sp>
        <p:nvSpPr>
          <p:cNvPr id="53" name="矩形 52"/>
          <p:cNvSpPr/>
          <p:nvPr/>
        </p:nvSpPr>
        <p:spPr>
          <a:xfrm>
            <a:off x="6273271" y="4772755"/>
            <a:ext cx="1732186" cy="66908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Reward Function</a:t>
            </a:r>
            <a:endParaRPr lang="en-US" altLang="zh-TW" sz="2400" dirty="0"/>
          </a:p>
        </p:txBody>
      </p:sp>
      <p:cxnSp>
        <p:nvCxnSpPr>
          <p:cNvPr id="54" name="直線單箭頭接點 53"/>
          <p:cNvCxnSpPr>
            <a:endCxn id="56" idx="1"/>
          </p:cNvCxnSpPr>
          <p:nvPr/>
        </p:nvCxnSpPr>
        <p:spPr>
          <a:xfrm>
            <a:off x="4485005" y="4107332"/>
            <a:ext cx="1028991" cy="55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endCxn id="56" idx="1"/>
          </p:cNvCxnSpPr>
          <p:nvPr/>
        </p:nvCxnSpPr>
        <p:spPr>
          <a:xfrm flipV="1">
            <a:off x="4485005" y="4112863"/>
            <a:ext cx="1028991" cy="920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文字方塊 55"/>
              <p:cNvSpPr txBox="1"/>
              <p:nvPr/>
            </p:nvSpPr>
            <p:spPr>
              <a:xfrm>
                <a:off x="5513996" y="3697364"/>
                <a:ext cx="2844244"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Larger reward for </a:t>
                </a:r>
                <a14:m>
                  <m:oMath xmlns:m="http://schemas.openxmlformats.org/officeDocument/2006/math">
                    <m:sSub>
                      <m:sSubPr>
                        <m:ctrlPr>
                          <a:rPr lang="en-US" altLang="zh-TW" sz="2400" i="1">
                            <a:latin typeface="Cambria Math" panose="02040503050406030204" pitchFamily="18" charset="0"/>
                          </a:rPr>
                        </m:ctrlPr>
                      </m:sSubPr>
                      <m:e>
                        <m:acc>
                          <m:accPr>
                            <m:ctrlPr>
                              <a:rPr lang="en-US" altLang="zh-TW" sz="2400" i="1">
                                <a:latin typeface="Cambria Math" panose="02040503050406030204" pitchFamily="18" charset="0"/>
                              </a:rPr>
                            </m:ctrlPr>
                          </m:accPr>
                          <m:e>
                            <m:r>
                              <a:rPr lang="zh-TW" altLang="en-US" sz="2400" i="1">
                                <a:latin typeface="Cambria Math" panose="02040503050406030204" pitchFamily="18" charset="0"/>
                              </a:rPr>
                              <m:t>𝜏</m:t>
                            </m:r>
                          </m:e>
                        </m:acc>
                      </m:e>
                      <m:sub>
                        <m:r>
                          <a:rPr lang="en-US" altLang="zh-TW" sz="2400" b="0" i="1" smtClean="0">
                            <a:latin typeface="Cambria Math" panose="02040503050406030204" pitchFamily="18" charset="0"/>
                          </a:rPr>
                          <m:t>𝑛</m:t>
                        </m:r>
                      </m:sub>
                    </m:sSub>
                  </m:oMath>
                </a14:m>
                <a:r>
                  <a:rPr lang="en-US" altLang="zh-TW" sz="2400" dirty="0"/>
                  <a:t>,</a:t>
                </a:r>
                <a:endParaRPr lang="en-US" altLang="zh-TW" sz="2400" dirty="0"/>
              </a:p>
              <a:p>
                <a:r>
                  <a:rPr lang="en-US" altLang="zh-TW" sz="2400" dirty="0"/>
                  <a:t>Lower reward for </a:t>
                </a:r>
                <a14:m>
                  <m:oMath xmlns:m="http://schemas.openxmlformats.org/officeDocument/2006/math">
                    <m:r>
                      <a:rPr lang="zh-TW" altLang="en-US" sz="2400" i="1">
                        <a:latin typeface="Cambria Math" panose="02040503050406030204" pitchFamily="18" charset="0"/>
                      </a:rPr>
                      <m:t>𝜏</m:t>
                    </m:r>
                  </m:oMath>
                </a14:m>
                <a:endParaRPr lang="zh-TW" altLang="en-US" sz="2400" dirty="0"/>
              </a:p>
            </p:txBody>
          </p:sp>
        </mc:Choice>
        <mc:Fallback>
          <p:sp>
            <p:nvSpPr>
              <p:cNvPr id="56" name="文字方塊 55"/>
              <p:cNvSpPr txBox="1">
                <a:spLocks noRot="1" noChangeAspect="1" noMove="1" noResize="1" noEditPoints="1" noAdjustHandles="1" noChangeArrowheads="1" noChangeShapeType="1" noTextEdit="1"/>
              </p:cNvSpPr>
              <p:nvPr/>
            </p:nvSpPr>
            <p:spPr>
              <a:xfrm>
                <a:off x="5513996" y="3697364"/>
                <a:ext cx="2844244" cy="830997"/>
              </a:xfrm>
              <a:prstGeom prst="rect">
                <a:avLst/>
              </a:prstGeom>
              <a:blipFill rotWithShape="1">
                <a:blip r:embed="rId8"/>
                <a:stretch>
                  <a:fillRect l="-189" t="-582" r="-166" b="-514"/>
                </a:stretch>
              </a:blipFill>
            </p:spPr>
            <p:style>
              <a:lnRef idx="1">
                <a:schemeClr val="accent2"/>
              </a:lnRef>
              <a:fillRef idx="2">
                <a:schemeClr val="accent2"/>
              </a:fillRef>
              <a:effectRef idx="1">
                <a:schemeClr val="accent2"/>
              </a:effectRef>
              <a:fontRef idx="minor">
                <a:schemeClr val="dk1"/>
              </a:fontRef>
            </p:style>
            <p:txBody>
              <a:bodyPr/>
              <a:lstStyle/>
              <a:p>
                <a:r>
                  <a:rPr lang="zh-CN" altLang="en-US">
                    <a:noFill/>
                  </a:rPr>
                  <a:t> </a:t>
                </a:r>
              </a:p>
            </p:txBody>
          </p:sp>
        </mc:Fallback>
      </mc:AlternateContent>
      <p:sp>
        <p:nvSpPr>
          <p:cNvPr id="57" name="矩形 56"/>
          <p:cNvSpPr/>
          <p:nvPr/>
        </p:nvSpPr>
        <p:spPr>
          <a:xfrm>
            <a:off x="5655472" y="5720385"/>
            <a:ext cx="2702768" cy="8625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Find a Actor obtains large reward</a:t>
            </a:r>
            <a:endParaRPr lang="zh-TW" altLang="en-US" sz="2400" dirty="0"/>
          </a:p>
        </p:txBody>
      </p:sp>
      <p:cxnSp>
        <p:nvCxnSpPr>
          <p:cNvPr id="58" name="直線單箭頭接點 57"/>
          <p:cNvCxnSpPr/>
          <p:nvPr/>
        </p:nvCxnSpPr>
        <p:spPr>
          <a:xfrm flipH="1">
            <a:off x="3888794" y="6232030"/>
            <a:ext cx="17666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7127208" y="4540786"/>
            <a:ext cx="0" cy="292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7139364" y="5460934"/>
            <a:ext cx="0" cy="292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26" grpId="0" animBg="1"/>
      <p:bldP spid="29" grpId="0" animBg="1"/>
      <p:bldP spid="45" grpId="0" animBg="1"/>
      <p:bldP spid="51" grpId="0" animBg="1"/>
      <p:bldP spid="53" grpId="0" animBg="1"/>
      <p:bldP spid="56"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Parking Lot Navigation</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Picture 14" descr="VW_2007_DARPA.jpg"/>
          <p:cNvPicPr>
            <a:picLocks noChangeAspect="1"/>
          </p:cNvPicPr>
          <p:nvPr/>
        </p:nvPicPr>
        <p:blipFill>
          <a:blip r:embed="rId1"/>
          <a:stretch>
            <a:fillRect/>
          </a:stretch>
        </p:blipFill>
        <p:spPr>
          <a:xfrm>
            <a:off x="3683098" y="1507809"/>
            <a:ext cx="4457701" cy="2362582"/>
          </a:xfrm>
          <a:prstGeom prst="rect">
            <a:avLst/>
          </a:prstGeom>
        </p:spPr>
      </p:pic>
      <p:sp>
        <p:nvSpPr>
          <p:cNvPr id="5" name="Content Placeholder 1"/>
          <p:cNvSpPr txBox="1"/>
          <p:nvPr/>
        </p:nvSpPr>
        <p:spPr>
          <a:xfrm>
            <a:off x="867801" y="4114800"/>
            <a:ext cx="7886700" cy="274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Reward function: </a:t>
            </a:r>
            <a:endParaRPr lang="en-US" sz="2400" dirty="0"/>
          </a:p>
          <a:p>
            <a:pPr lvl="1"/>
            <a:r>
              <a:rPr lang="en-US" dirty="0"/>
              <a:t>Forward vs. reverse driving</a:t>
            </a:r>
            <a:endParaRPr lang="en-US" dirty="0"/>
          </a:p>
          <a:p>
            <a:pPr lvl="1"/>
            <a:r>
              <a:rPr lang="en-US" dirty="0"/>
              <a:t>Amount of switching between forward and reverse </a:t>
            </a:r>
            <a:endParaRPr lang="en-US" dirty="0"/>
          </a:p>
          <a:p>
            <a:pPr lvl="1"/>
            <a:r>
              <a:rPr lang="en-US" dirty="0"/>
              <a:t>Lane keeping</a:t>
            </a:r>
            <a:endParaRPr lang="en-US" dirty="0"/>
          </a:p>
          <a:p>
            <a:pPr lvl="1"/>
            <a:r>
              <a:rPr lang="en-US" dirty="0"/>
              <a:t>On-road vs. off-road</a:t>
            </a:r>
            <a:endParaRPr lang="en-US" dirty="0"/>
          </a:p>
          <a:p>
            <a:pPr lvl="1"/>
            <a:r>
              <a:rPr lang="en-US" dirty="0"/>
              <a:t>Curvature of paths</a:t>
            </a:r>
            <a:endParaRPr lang="en-US" dirty="0"/>
          </a:p>
          <a:p>
            <a:pPr lvl="1">
              <a:buFont typeface="Arial" panose="020B0604020202020204" pitchFamily="34" charset="0"/>
              <a:buNone/>
            </a:pPr>
            <a:endParaRPr lang="en-US"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1"/>
          <a:stretch>
            <a:fillRect/>
          </a:stretch>
        </p:blipFill>
        <p:spPr>
          <a:xfrm>
            <a:off x="0" y="0"/>
            <a:ext cx="7242629" cy="2422776"/>
          </a:xfrm>
          <a:prstGeom prst="rect">
            <a:avLst/>
          </a:prstGeom>
        </p:spPr>
      </p:pic>
      <p:pic>
        <p:nvPicPr>
          <p:cNvPr id="5" name="圖片 4"/>
          <p:cNvPicPr>
            <a:picLocks noChangeAspect="1"/>
          </p:cNvPicPr>
          <p:nvPr/>
        </p:nvPicPr>
        <p:blipFill>
          <a:blip r:embed="rId2"/>
          <a:stretch>
            <a:fillRect/>
          </a:stretch>
        </p:blipFill>
        <p:spPr>
          <a:xfrm>
            <a:off x="50799" y="2437153"/>
            <a:ext cx="7191830" cy="2066867"/>
          </a:xfrm>
          <a:prstGeom prst="rect">
            <a:avLst/>
          </a:prstGeom>
        </p:spPr>
      </p:pic>
      <p:pic>
        <p:nvPicPr>
          <p:cNvPr id="6" name="圖片 5"/>
          <p:cNvPicPr>
            <a:picLocks noChangeAspect="1"/>
          </p:cNvPicPr>
          <p:nvPr/>
        </p:nvPicPr>
        <p:blipFill>
          <a:blip r:embed="rId3"/>
          <a:stretch>
            <a:fillRect/>
          </a:stretch>
        </p:blipFill>
        <p:spPr>
          <a:xfrm>
            <a:off x="50799" y="4518397"/>
            <a:ext cx="7260501" cy="2423087"/>
          </a:xfrm>
          <a:prstGeom prst="rect">
            <a:avLst/>
          </a:prstGeom>
        </p:spPr>
      </p:pic>
      <p:pic>
        <p:nvPicPr>
          <p:cNvPr id="7" name="圖片 6"/>
          <p:cNvPicPr>
            <a:picLocks noChangeAspect="1"/>
          </p:cNvPicPr>
          <p:nvPr/>
        </p:nvPicPr>
        <p:blipFill>
          <a:blip r:embed="rId4"/>
          <a:stretch>
            <a:fillRect/>
          </a:stretch>
        </p:blipFill>
        <p:spPr>
          <a:xfrm>
            <a:off x="7821292" y="4518396"/>
            <a:ext cx="1322708" cy="2339603"/>
          </a:xfrm>
          <a:prstGeom prst="rect">
            <a:avLst/>
          </a:prstGeom>
        </p:spPr>
      </p:pic>
      <p:pic>
        <p:nvPicPr>
          <p:cNvPr id="8" name="圖片 7"/>
          <p:cNvPicPr>
            <a:picLocks noChangeAspect="1"/>
          </p:cNvPicPr>
          <p:nvPr/>
        </p:nvPicPr>
        <p:blipFill>
          <a:blip r:embed="rId5"/>
          <a:stretch>
            <a:fillRect/>
          </a:stretch>
        </p:blipFill>
        <p:spPr>
          <a:xfrm>
            <a:off x="7886793" y="2422776"/>
            <a:ext cx="1257207" cy="2081243"/>
          </a:xfrm>
          <a:prstGeom prst="rect">
            <a:avLst/>
          </a:prstGeom>
        </p:spPr>
      </p:pic>
      <p:pic>
        <p:nvPicPr>
          <p:cNvPr id="9" name="圖片 8"/>
          <p:cNvPicPr>
            <a:picLocks noChangeAspect="1"/>
          </p:cNvPicPr>
          <p:nvPr/>
        </p:nvPicPr>
        <p:blipFill>
          <a:blip r:embed="rId6"/>
          <a:stretch>
            <a:fillRect/>
          </a:stretch>
        </p:blipFill>
        <p:spPr>
          <a:xfrm>
            <a:off x="7886793" y="-28754"/>
            <a:ext cx="1311596" cy="24371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Robot</a:t>
            </a:r>
            <a:endParaRPr lang="zh-TW" altLang="en-US" dirty="0"/>
          </a:p>
        </p:txBody>
      </p:sp>
      <p:sp>
        <p:nvSpPr>
          <p:cNvPr id="3" name="內容版面配置區 2"/>
          <p:cNvSpPr>
            <a:spLocks noGrp="1"/>
          </p:cNvSpPr>
          <p:nvPr>
            <p:ph idx="1"/>
          </p:nvPr>
        </p:nvSpPr>
        <p:spPr/>
        <p:txBody>
          <a:bodyPr>
            <a:normAutofit/>
          </a:bodyPr>
          <a:lstStyle/>
          <a:p>
            <a:r>
              <a:rPr lang="en-US" altLang="zh-TW" sz="2400" dirty="0"/>
              <a:t>How to teach robots?</a:t>
            </a:r>
            <a:endParaRPr lang="zh-TW" altLang="en-US" sz="2400" dirty="0"/>
          </a:p>
        </p:txBody>
      </p:sp>
      <p:pic>
        <p:nvPicPr>
          <p:cNvPr id="4" name="Robot Arm _ The Big Bang Theory _ TBS - YouTube [720p]">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784777" y="2261981"/>
            <a:ext cx="7574446" cy="4260625"/>
          </a:xfrm>
          <a:prstGeom prst="rect">
            <a:avLst/>
          </a:prstGeom>
        </p:spPr>
      </p:pic>
      <p:sp>
        <p:nvSpPr>
          <p:cNvPr id="5" name="矩形 4"/>
          <p:cNvSpPr/>
          <p:nvPr/>
        </p:nvSpPr>
        <p:spPr>
          <a:xfrm>
            <a:off x="3823251" y="1859137"/>
            <a:ext cx="5135217" cy="369332"/>
          </a:xfrm>
          <a:prstGeom prst="rect">
            <a:avLst/>
          </a:prstGeom>
        </p:spPr>
        <p:txBody>
          <a:bodyPr wrap="square">
            <a:spAutoFit/>
          </a:bodyPr>
          <a:lstStyle/>
          <a:p>
            <a:r>
              <a:rPr lang="zh-TW" altLang="en-US" dirty="0"/>
              <a:t>https://www.youtube.com/watch?v=DEGbtjTOIB0</a:t>
            </a:r>
            <a:endParaRPr lang="zh-TW" altLang="en-US" dirty="0"/>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Robot</a:t>
            </a:r>
            <a:endParaRPr lang="zh-TW" altLang="en-US" dirty="0"/>
          </a:p>
        </p:txBody>
      </p:sp>
      <p:pic>
        <p:nvPicPr>
          <p:cNvPr id="5" name="gcl">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709613" y="1825625"/>
            <a:ext cx="7723187" cy="4351338"/>
          </a:xfrm>
        </p:spPr>
      </p:pic>
      <p:sp>
        <p:nvSpPr>
          <p:cNvPr id="4" name="矩形 3"/>
          <p:cNvSpPr/>
          <p:nvPr/>
        </p:nvSpPr>
        <p:spPr>
          <a:xfrm>
            <a:off x="6129071" y="1211176"/>
            <a:ext cx="2698624" cy="369332"/>
          </a:xfrm>
          <a:prstGeom prst="rect">
            <a:avLst/>
          </a:prstGeom>
        </p:spPr>
        <p:txBody>
          <a:bodyPr wrap="none">
            <a:spAutoFit/>
          </a:bodyPr>
          <a:lstStyle/>
          <a:p>
            <a:r>
              <a:rPr lang="zh-TW" altLang="en-US" dirty="0"/>
              <a:t>http://rll.berkeley.edu/gcl/</a:t>
            </a:r>
            <a:endParaRPr lang="zh-TW" altLang="en-US" dirty="0"/>
          </a:p>
        </p:txBody>
      </p:sp>
      <p:sp>
        <p:nvSpPr>
          <p:cNvPr id="6" name="矩形 5"/>
          <p:cNvSpPr/>
          <p:nvPr/>
        </p:nvSpPr>
        <p:spPr>
          <a:xfrm>
            <a:off x="3630223" y="109856"/>
            <a:ext cx="4699632" cy="923330"/>
          </a:xfrm>
          <a:prstGeom prst="rect">
            <a:avLst/>
          </a:prstGeom>
        </p:spPr>
        <p:txBody>
          <a:bodyPr wrap="square">
            <a:spAutoFit/>
          </a:bodyPr>
          <a:lstStyle/>
          <a:p>
            <a:r>
              <a:rPr lang="en-US" altLang="zh-TW" dirty="0">
                <a:latin typeface="Lucida Grande"/>
              </a:rPr>
              <a:t>Chelsea Finn, Sergey Levine, Pieter </a:t>
            </a:r>
            <a:r>
              <a:rPr lang="en-US" altLang="zh-TW" dirty="0" err="1">
                <a:latin typeface="Lucida Grande"/>
              </a:rPr>
              <a:t>Abbeel</a:t>
            </a:r>
            <a:r>
              <a:rPr lang="en-US" altLang="zh-TW" dirty="0">
                <a:latin typeface="Lucida Grande"/>
              </a:rPr>
              <a:t>, ” Guided Cost Learning: Deep Inverse Optimal Control via Policy Optimization”, ICML, 2016</a:t>
            </a:r>
            <a:endParaRPr lang="zh-TW" alt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Third Person Imitation Learning</a:t>
            </a:r>
            <a:endParaRPr lang="zh-TW" altLang="en-US" dirty="0"/>
          </a:p>
        </p:txBody>
      </p:sp>
      <p:sp>
        <p:nvSpPr>
          <p:cNvPr id="3" name="內容版面配置區 2"/>
          <p:cNvSpPr>
            <a:spLocks noGrp="1"/>
          </p:cNvSpPr>
          <p:nvPr>
            <p:ph idx="1"/>
          </p:nvPr>
        </p:nvSpPr>
        <p:spPr/>
        <p:txBody>
          <a:bodyPr>
            <a:normAutofit/>
          </a:bodyPr>
          <a:lstStyle/>
          <a:p>
            <a:r>
              <a:rPr lang="en-US" altLang="zh-TW" sz="1800" dirty="0"/>
              <a:t>Ref: Bradly C. </a:t>
            </a:r>
            <a:r>
              <a:rPr lang="en-US" altLang="zh-TW" sz="1800" dirty="0" err="1"/>
              <a:t>Stadie</a:t>
            </a:r>
            <a:r>
              <a:rPr lang="en-US" altLang="zh-TW" sz="1800" dirty="0"/>
              <a:t>, Pieter </a:t>
            </a:r>
            <a:r>
              <a:rPr lang="en-US" altLang="zh-TW" sz="1800" dirty="0" err="1"/>
              <a:t>Abbeel</a:t>
            </a:r>
            <a:r>
              <a:rPr lang="en-US" altLang="zh-TW" sz="1800" dirty="0"/>
              <a:t>, Ilya </a:t>
            </a:r>
            <a:r>
              <a:rPr lang="en-US" altLang="zh-TW" sz="1800" dirty="0" err="1"/>
              <a:t>Sutskever</a:t>
            </a:r>
            <a:r>
              <a:rPr lang="en-US" altLang="zh-TW" sz="1800" dirty="0"/>
              <a:t>, “Third-Person Imitation Learning”, </a:t>
            </a:r>
            <a:r>
              <a:rPr lang="en-US" altLang="zh-TW" sz="1800" dirty="0" err="1"/>
              <a:t>arXiv</a:t>
            </a:r>
            <a:r>
              <a:rPr lang="en-US" altLang="zh-TW" sz="1800" dirty="0"/>
              <a:t> preprint, 2017</a:t>
            </a:r>
            <a:endParaRPr lang="zh-TW" altLang="en-US" sz="1800" dirty="0"/>
          </a:p>
        </p:txBody>
      </p:sp>
      <p:pic>
        <p:nvPicPr>
          <p:cNvPr id="5122" name="Picture 2" descr="http://lasa.epfl.ch/research_new/ML/images/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7920" y="3144881"/>
            <a:ext cx="3680590" cy="244861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07908" y="5593496"/>
            <a:ext cx="3680590" cy="215444"/>
          </a:xfrm>
          <a:prstGeom prst="rect">
            <a:avLst/>
          </a:prstGeom>
        </p:spPr>
        <p:txBody>
          <a:bodyPr wrap="square">
            <a:spAutoFit/>
          </a:bodyPr>
          <a:lstStyle/>
          <a:p>
            <a:r>
              <a:rPr lang="zh-TW" altLang="en-US" sz="800" dirty="0"/>
              <a:t>http://lasa.epfl.ch/research_new/ML/index.php</a:t>
            </a:r>
            <a:endParaRPr lang="zh-TW" altLang="en-US" sz="800" dirty="0"/>
          </a:p>
        </p:txBody>
      </p:sp>
      <p:pic>
        <p:nvPicPr>
          <p:cNvPr id="5124"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743" y="3144881"/>
            <a:ext cx="3762581" cy="247255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547524" y="5622965"/>
            <a:ext cx="1803699" cy="215444"/>
          </a:xfrm>
          <a:prstGeom prst="rect">
            <a:avLst/>
          </a:prstGeom>
        </p:spPr>
        <p:txBody>
          <a:bodyPr wrap="none">
            <a:spAutoFit/>
          </a:bodyPr>
          <a:lstStyle/>
          <a:p>
            <a:r>
              <a:rPr lang="zh-TW" altLang="en-US" sz="800" dirty="0"/>
              <a:t>https://kknews.cc/sports/q5kbb8.html</a:t>
            </a:r>
            <a:endParaRPr lang="zh-TW" altLang="en-US" sz="800" dirty="0"/>
          </a:p>
        </p:txBody>
      </p:sp>
      <p:pic>
        <p:nvPicPr>
          <p:cNvPr id="5126" name="Picture 6" descr="「機器人 png」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018" y="4313022"/>
            <a:ext cx="1092269" cy="108158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541726" y="5838409"/>
            <a:ext cx="3973624" cy="338554"/>
          </a:xfrm>
          <a:prstGeom prst="rect">
            <a:avLst/>
          </a:prstGeom>
        </p:spPr>
        <p:txBody>
          <a:bodyPr wrap="square">
            <a:spAutoFit/>
          </a:bodyPr>
          <a:lstStyle/>
          <a:p>
            <a:r>
              <a:rPr lang="zh-TW" altLang="en-US" sz="800" dirty="0"/>
              <a:t>http://sc.chinaz.com/Files/pic/icons/1913/%E6%9C%BA%E5%99%A8%E4%BA%BA%E5%9B%BE%E6%A0%87%E4%B8%8B%E8%BD%BD34.png</a:t>
            </a:r>
            <a:endParaRPr lang="zh-TW" altLang="en-US" sz="800" dirty="0"/>
          </a:p>
        </p:txBody>
      </p:sp>
      <p:sp>
        <p:nvSpPr>
          <p:cNvPr id="6" name="矩形 5"/>
          <p:cNvSpPr/>
          <p:nvPr/>
        </p:nvSpPr>
        <p:spPr>
          <a:xfrm>
            <a:off x="5700857" y="2677685"/>
            <a:ext cx="1823320" cy="461665"/>
          </a:xfrm>
          <a:prstGeom prst="rect">
            <a:avLst/>
          </a:prstGeom>
        </p:spPr>
        <p:txBody>
          <a:bodyPr wrap="none">
            <a:spAutoFit/>
          </a:bodyPr>
          <a:lstStyle/>
          <a:p>
            <a:r>
              <a:rPr lang="en-US" altLang="zh-TW" sz="2400" dirty="0"/>
              <a:t>Third Person </a:t>
            </a:r>
            <a:endParaRPr lang="zh-TW" altLang="en-US" sz="2400" dirty="0"/>
          </a:p>
        </p:txBody>
      </p:sp>
      <p:sp>
        <p:nvSpPr>
          <p:cNvPr id="11" name="矩形 10"/>
          <p:cNvSpPr/>
          <p:nvPr/>
        </p:nvSpPr>
        <p:spPr>
          <a:xfrm>
            <a:off x="1756141" y="2677684"/>
            <a:ext cx="1708225" cy="461665"/>
          </a:xfrm>
          <a:prstGeom prst="rect">
            <a:avLst/>
          </a:prstGeom>
        </p:spPr>
        <p:txBody>
          <a:bodyPr wrap="none">
            <a:spAutoFit/>
          </a:bodyPr>
          <a:lstStyle/>
          <a:p>
            <a:r>
              <a:rPr lang="en-US" altLang="zh-TW" sz="2400" dirty="0"/>
              <a:t>First Person </a:t>
            </a:r>
            <a:endParaRPr lang="zh-TW"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6"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a:t>
            </a:r>
            <a:endParaRPr lang="zh-TW" altLang="en-US" dirty="0"/>
          </a:p>
        </p:txBody>
      </p:sp>
      <p:sp>
        <p:nvSpPr>
          <p:cNvPr id="3" name="內容版面配置區 2"/>
          <p:cNvSpPr>
            <a:spLocks noGrp="1"/>
          </p:cNvSpPr>
          <p:nvPr>
            <p:ph idx="1"/>
          </p:nvPr>
        </p:nvSpPr>
        <p:spPr>
          <a:xfrm>
            <a:off x="628650" y="1825624"/>
            <a:ext cx="7886700" cy="5032375"/>
          </a:xfrm>
        </p:spPr>
        <p:txBody>
          <a:bodyPr>
            <a:normAutofit/>
          </a:bodyPr>
          <a:lstStyle/>
          <a:p>
            <a:r>
              <a:rPr lang="en-US" altLang="zh-TW" sz="2400" dirty="0"/>
              <a:t>Imitation Learning </a:t>
            </a:r>
            <a:endParaRPr lang="en-US" altLang="zh-TW" sz="2400" dirty="0"/>
          </a:p>
          <a:p>
            <a:pPr lvl="1"/>
            <a:r>
              <a:rPr lang="en-US" altLang="zh-TW" dirty="0"/>
              <a:t>Also known as learning by demonstration, apprenticeship learning</a:t>
            </a:r>
            <a:endParaRPr lang="en-US" altLang="zh-TW" dirty="0"/>
          </a:p>
          <a:p>
            <a:r>
              <a:rPr lang="en-US" altLang="zh-TW" sz="2400" dirty="0"/>
              <a:t>An expert demonstrates how to solve the task</a:t>
            </a:r>
            <a:endParaRPr lang="en-US" altLang="zh-TW" sz="2400" dirty="0"/>
          </a:p>
          <a:p>
            <a:pPr lvl="1"/>
            <a:r>
              <a:rPr lang="en-US" altLang="zh-TW" dirty="0"/>
              <a:t>Machine can also interact with the environment, but cannot explicitly obtain reward.</a:t>
            </a:r>
            <a:endParaRPr lang="en-US" altLang="zh-TW" dirty="0"/>
          </a:p>
          <a:p>
            <a:pPr lvl="1"/>
            <a:r>
              <a:rPr lang="en-US" altLang="zh-TW" dirty="0"/>
              <a:t>It is hard to define reward in some tasks.</a:t>
            </a:r>
            <a:endParaRPr lang="en-US" altLang="zh-TW" dirty="0"/>
          </a:p>
          <a:p>
            <a:pPr lvl="1"/>
            <a:r>
              <a:rPr lang="en-US" altLang="zh-TW" dirty="0"/>
              <a:t>Hand-crafted rewards can lead to uncontrolled behavior </a:t>
            </a:r>
            <a:endParaRPr lang="en-US" altLang="zh-TW" dirty="0"/>
          </a:p>
          <a:p>
            <a:r>
              <a:rPr lang="en-US" altLang="zh-TW" sz="2400" dirty="0"/>
              <a:t>Two approaches:</a:t>
            </a:r>
            <a:endParaRPr lang="en-US" altLang="zh-TW" sz="2400" dirty="0"/>
          </a:p>
          <a:p>
            <a:pPr lvl="1"/>
            <a:r>
              <a:rPr lang="en-US" altLang="zh-TW" dirty="0"/>
              <a:t>Behavior Cloning </a:t>
            </a:r>
            <a:r>
              <a:rPr lang="en-US" altLang="zh-TW" dirty="0" err="1">
                <a:effectLst/>
                <a:sym typeface="+mn-ea"/>
              </a:rPr>
              <a:t>行为克隆</a:t>
            </a:r>
            <a:endParaRPr lang="en-US" altLang="zh-TW" dirty="0"/>
          </a:p>
          <a:p>
            <a:pPr lvl="1"/>
            <a:r>
              <a:rPr lang="en-US" altLang="zh-TW" dirty="0"/>
              <a:t>Inverse Reinforcement Learning (inverse optimal control)</a:t>
            </a:r>
            <a:r>
              <a:rPr lang="en-US" altLang="zh-TW" dirty="0" err="1">
                <a:effectLst/>
                <a:sym typeface="+mn-ea"/>
              </a:rPr>
              <a:t>逆强化学习</a:t>
            </a:r>
            <a:r>
              <a:rPr lang="en-US" altLang="zh-TW" dirty="0"/>
              <a:t> </a:t>
            </a:r>
            <a:endParaRPr lang="en-US" altLang="zh-TW" dirty="0"/>
          </a:p>
          <a:p>
            <a:pPr marL="0" indent="0">
              <a:buNone/>
            </a:pPr>
            <a:endParaRPr lang="zh-TW" altLang="en-US" dirty="0"/>
          </a:p>
        </p:txBody>
      </p:sp>
      <p:sp>
        <p:nvSpPr>
          <p:cNvPr id="4" name="文本框 3"/>
          <p:cNvSpPr txBox="1"/>
          <p:nvPr/>
        </p:nvSpPr>
        <p:spPr>
          <a:xfrm>
            <a:off x="4232275" y="54610"/>
            <a:ext cx="4572000" cy="922020"/>
          </a:xfrm>
          <a:prstGeom prst="rect">
            <a:avLst/>
          </a:prstGeom>
          <a:noFill/>
        </p:spPr>
        <p:txBody>
          <a:bodyPr wrap="square" rtlCol="0" anchor="t">
            <a:spAutoFit/>
          </a:bodyPr>
          <a:p>
            <a:r>
              <a:rPr lang="en-US" altLang="zh-TW" dirty="0" err="1">
                <a:effectLst/>
                <a:sym typeface="+mn-ea"/>
              </a:rPr>
              <a:t>多数情况下，</a:t>
            </a:r>
            <a:r>
              <a:rPr lang="zh-CN" altLang="en-US" dirty="0" err="1">
                <a:effectLst/>
                <a:sym typeface="+mn-ea"/>
              </a:rPr>
              <a:t>智能体</a:t>
            </a:r>
            <a:r>
              <a:rPr lang="en-US" altLang="zh-TW" dirty="0" err="1">
                <a:effectLst/>
                <a:sym typeface="+mn-ea"/>
              </a:rPr>
              <a:t>无法从环境里得到非常明确的奖励</a:t>
            </a:r>
            <a:r>
              <a:rPr lang="zh-CN" altLang="en-US" dirty="0" err="1">
                <a:effectLst/>
                <a:sym typeface="+mn-ea"/>
              </a:rPr>
              <a:t>。</a:t>
            </a:r>
            <a:r>
              <a:rPr lang="en-US" altLang="zh-TW" dirty="0" err="1">
                <a:effectLst/>
                <a:sym typeface="+mn-ea"/>
              </a:rPr>
              <a:t>聊天机器人为例，机器人与人聊天，聊得怎样算是好，聊得怎样算是不好</a:t>
            </a:r>
            <a:r>
              <a:rPr lang="zh-CN" altLang="en-US" dirty="0" err="1">
                <a:effectLst/>
                <a:sym typeface="+mn-ea"/>
              </a:rPr>
              <a:t>？</a:t>
            </a:r>
            <a:endParaRPr lang="zh-CN" altLang="en-US" dirty="0" err="1">
              <a:effectLst/>
              <a:sym typeface="+mn-ea"/>
            </a:endParaRPr>
          </a:p>
        </p:txBody>
      </p:sp>
      <p:sp>
        <p:nvSpPr>
          <p:cNvPr id="5" name="文本框 4"/>
          <p:cNvSpPr txBox="1"/>
          <p:nvPr/>
        </p:nvSpPr>
        <p:spPr>
          <a:xfrm>
            <a:off x="4356735" y="1025525"/>
            <a:ext cx="4572000" cy="922020"/>
          </a:xfrm>
          <a:prstGeom prst="rect">
            <a:avLst/>
          </a:prstGeom>
          <a:noFill/>
        </p:spPr>
        <p:txBody>
          <a:bodyPr wrap="square" rtlCol="0" anchor="t">
            <a:spAutoFit/>
          </a:bodyPr>
          <a:p>
            <a:r>
              <a:rPr lang="en-US" altLang="zh-TW" dirty="0" err="1">
                <a:solidFill>
                  <a:srgbClr val="FF0000"/>
                </a:solidFill>
                <a:effectLst/>
                <a:sym typeface="+mn-ea"/>
              </a:rPr>
              <a:t>示范学习</a:t>
            </a:r>
            <a:r>
              <a:rPr lang="en-US" altLang="zh-TW" dirty="0" err="1">
                <a:effectLst/>
                <a:sym typeface="+mn-ea"/>
              </a:rPr>
              <a:t>（learning from demonstration）</a:t>
            </a:r>
            <a:endParaRPr lang="en-US" altLang="zh-TW" dirty="0" err="1">
              <a:effectLst/>
              <a:sym typeface="+mn-ea"/>
            </a:endParaRPr>
          </a:p>
          <a:p>
            <a:r>
              <a:rPr lang="en-US" altLang="zh-TW" dirty="0" err="1">
                <a:solidFill>
                  <a:srgbClr val="FF0000"/>
                </a:solidFill>
                <a:effectLst/>
                <a:sym typeface="+mn-ea"/>
              </a:rPr>
              <a:t>学徒学习</a:t>
            </a:r>
            <a:r>
              <a:rPr lang="en-US" altLang="zh-TW" dirty="0" err="1">
                <a:effectLst/>
                <a:sym typeface="+mn-ea"/>
              </a:rPr>
              <a:t>（apprenticeship learning）</a:t>
            </a:r>
            <a:endParaRPr lang="en-US" altLang="zh-TW" dirty="0" err="1">
              <a:effectLst/>
              <a:sym typeface="+mn-ea"/>
            </a:endParaRPr>
          </a:p>
          <a:p>
            <a:r>
              <a:rPr lang="en-US" altLang="zh-TW" dirty="0" err="1">
                <a:solidFill>
                  <a:srgbClr val="FF0000"/>
                </a:solidFill>
                <a:effectLst/>
                <a:sym typeface="+mn-ea"/>
              </a:rPr>
              <a:t>观察学习</a:t>
            </a:r>
            <a:r>
              <a:rPr lang="en-US" altLang="zh-TW" dirty="0" err="1">
                <a:effectLst/>
                <a:sym typeface="+mn-ea"/>
              </a:rPr>
              <a:t>（learning by watching）</a:t>
            </a:r>
            <a:endParaRPr lang="en-US" altLang="zh-TW" dirty="0" err="1">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Third Person Imitation Learning</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1"/>
          <a:stretch>
            <a:fillRect/>
          </a:stretch>
        </p:blipFill>
        <p:spPr>
          <a:xfrm>
            <a:off x="21712" y="1825625"/>
            <a:ext cx="9122288" cy="41776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IRL</a:t>
            </a:r>
            <a:r>
              <a:rPr lang="zh-CN" altLang="en-US" dirty="0"/>
              <a:t>的研究</a:t>
            </a:r>
            <a:r>
              <a:rPr lang="zh-CN" altLang="en-US" dirty="0"/>
              <a:t>点</a:t>
            </a:r>
            <a:endParaRPr lang="zh-CN" altLang="en-US" dirty="0"/>
          </a:p>
        </p:txBody>
      </p:sp>
      <p:pic>
        <p:nvPicPr>
          <p:cNvPr id="6" name="内容占位符 5"/>
          <p:cNvPicPr>
            <a:picLocks noChangeAspect="1"/>
          </p:cNvPicPr>
          <p:nvPr>
            <p:ph idx="1"/>
          </p:nvPr>
        </p:nvPicPr>
        <p:blipFill>
          <a:blip r:embed="rId1"/>
          <a:stretch>
            <a:fillRect/>
          </a:stretch>
        </p:blipFill>
        <p:spPr>
          <a:xfrm>
            <a:off x="265430" y="1880870"/>
            <a:ext cx="8641715" cy="4089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IRL</a:t>
            </a:r>
            <a:r>
              <a:rPr lang="zh-CN" altLang="en-US" dirty="0"/>
              <a:t>的研究</a:t>
            </a:r>
            <a:r>
              <a:rPr lang="zh-CN" altLang="en-US" dirty="0"/>
              <a:t>点</a:t>
            </a:r>
            <a:endParaRPr lang="zh-CN" altLang="en-US" dirty="0"/>
          </a:p>
        </p:txBody>
      </p:sp>
      <p:pic>
        <p:nvPicPr>
          <p:cNvPr id="4" name="内容占位符 3"/>
          <p:cNvPicPr>
            <a:picLocks noChangeAspect="1"/>
          </p:cNvPicPr>
          <p:nvPr>
            <p:ph idx="1"/>
          </p:nvPr>
        </p:nvPicPr>
        <p:blipFill>
          <a:blip r:embed="rId1"/>
          <a:stretch>
            <a:fillRect/>
          </a:stretch>
        </p:blipFill>
        <p:spPr>
          <a:xfrm>
            <a:off x="5432425" y="1221105"/>
            <a:ext cx="3589020" cy="3954780"/>
          </a:xfrm>
          <a:prstGeom prst="rect">
            <a:avLst/>
          </a:prstGeom>
        </p:spPr>
      </p:pic>
      <p:pic>
        <p:nvPicPr>
          <p:cNvPr id="7" name="图片 6"/>
          <p:cNvPicPr>
            <a:picLocks noChangeAspect="1"/>
          </p:cNvPicPr>
          <p:nvPr/>
        </p:nvPicPr>
        <p:blipFill>
          <a:blip r:embed="rId2"/>
          <a:stretch>
            <a:fillRect/>
          </a:stretch>
        </p:blipFill>
        <p:spPr>
          <a:xfrm>
            <a:off x="130810" y="1463040"/>
            <a:ext cx="4885690" cy="2779395"/>
          </a:xfrm>
          <a:prstGeom prst="rect">
            <a:avLst/>
          </a:prstGeom>
        </p:spPr>
      </p:pic>
      <p:pic>
        <p:nvPicPr>
          <p:cNvPr id="8" name="图片 7"/>
          <p:cNvPicPr>
            <a:picLocks noChangeAspect="1"/>
          </p:cNvPicPr>
          <p:nvPr/>
        </p:nvPicPr>
        <p:blipFill>
          <a:blip r:embed="rId3"/>
          <a:stretch>
            <a:fillRect/>
          </a:stretch>
        </p:blipFill>
        <p:spPr>
          <a:xfrm>
            <a:off x="509905" y="5311775"/>
            <a:ext cx="7837170" cy="13144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Recap: Sentence Generation </a:t>
            </a:r>
            <a:br>
              <a:rPr lang="en-US" altLang="zh-TW" dirty="0"/>
            </a:br>
            <a:r>
              <a:rPr lang="en-US" altLang="zh-TW" dirty="0"/>
              <a:t>&amp; Chat-bot</a:t>
            </a:r>
            <a:endParaRPr lang="zh-TW" altLang="en-US" dirty="0"/>
          </a:p>
        </p:txBody>
      </p:sp>
      <p:sp>
        <p:nvSpPr>
          <p:cNvPr id="4" name="文字方塊 3"/>
          <p:cNvSpPr txBox="1"/>
          <p:nvPr/>
        </p:nvSpPr>
        <p:spPr>
          <a:xfrm>
            <a:off x="1086968" y="5745872"/>
            <a:ext cx="6937828" cy="830997"/>
          </a:xfrm>
          <a:prstGeom prst="rect">
            <a:avLst/>
          </a:prstGeom>
          <a:noFill/>
        </p:spPr>
        <p:txBody>
          <a:bodyPr wrap="square" rtlCol="0">
            <a:spAutoFit/>
          </a:bodyPr>
          <a:lstStyle/>
          <a:p>
            <a:r>
              <a:rPr lang="en-US" altLang="zh-TW" sz="2400" dirty="0"/>
              <a:t>Maximum likelihood is behavior cloning. Now we have better approach like </a:t>
            </a:r>
            <a:r>
              <a:rPr lang="en-US" altLang="zh-TW" sz="2400" dirty="0" err="1"/>
              <a:t>SeqGAN</a:t>
            </a:r>
            <a:r>
              <a:rPr lang="en-US" altLang="zh-TW" sz="2400" dirty="0"/>
              <a:t>.</a:t>
            </a:r>
            <a:endParaRPr lang="zh-TW" altLang="en-US" sz="2400" dirty="0"/>
          </a:p>
        </p:txBody>
      </p:sp>
      <p:sp>
        <p:nvSpPr>
          <p:cNvPr id="5" name="矩形 4"/>
          <p:cNvSpPr/>
          <p:nvPr/>
        </p:nvSpPr>
        <p:spPr>
          <a:xfrm>
            <a:off x="1001486" y="1825625"/>
            <a:ext cx="2930354" cy="461665"/>
          </a:xfrm>
          <a:prstGeom prst="rect">
            <a:avLst/>
          </a:prstGeom>
        </p:spPr>
        <p:txBody>
          <a:bodyPr wrap="none">
            <a:spAutoFit/>
          </a:bodyPr>
          <a:lstStyle/>
          <a:p>
            <a:r>
              <a:rPr lang="en-US" altLang="zh-TW" sz="2400" b="1" i="1" u="sng" dirty="0"/>
              <a:t>Sentence Generation </a:t>
            </a:r>
            <a:endParaRPr lang="zh-TW" altLang="en-US" sz="2400" b="1" i="1" u="sng" dirty="0"/>
          </a:p>
        </p:txBody>
      </p:sp>
      <p:sp>
        <p:nvSpPr>
          <p:cNvPr id="6" name="矩形 5"/>
          <p:cNvSpPr/>
          <p:nvPr/>
        </p:nvSpPr>
        <p:spPr>
          <a:xfrm>
            <a:off x="5161019" y="1609755"/>
            <a:ext cx="1302280" cy="461665"/>
          </a:xfrm>
          <a:prstGeom prst="rect">
            <a:avLst/>
          </a:prstGeom>
        </p:spPr>
        <p:txBody>
          <a:bodyPr wrap="none">
            <a:spAutoFit/>
          </a:bodyPr>
          <a:lstStyle/>
          <a:p>
            <a:r>
              <a:rPr lang="en-US" altLang="zh-TW" sz="2400" b="1" i="1" u="sng" dirty="0"/>
              <a:t>Chat-bot</a:t>
            </a:r>
            <a:endParaRPr lang="zh-TW" altLang="en-US" sz="2400" b="1" i="1" u="sng" dirty="0"/>
          </a:p>
        </p:txBody>
      </p:sp>
      <p:sp>
        <p:nvSpPr>
          <p:cNvPr id="7" name="文字方塊 6"/>
          <p:cNvSpPr txBox="1"/>
          <p:nvPr/>
        </p:nvSpPr>
        <p:spPr>
          <a:xfrm>
            <a:off x="1217669" y="2330494"/>
            <a:ext cx="3354331" cy="830997"/>
          </a:xfrm>
          <a:prstGeom prst="rect">
            <a:avLst/>
          </a:prstGeom>
          <a:noFill/>
        </p:spPr>
        <p:txBody>
          <a:bodyPr wrap="square" rtlCol="0">
            <a:spAutoFit/>
          </a:bodyPr>
          <a:lstStyle/>
          <a:p>
            <a:r>
              <a:rPr lang="en-US" altLang="zh-TW" sz="2400" dirty="0"/>
              <a:t>Expert trajectory: </a:t>
            </a:r>
            <a:endParaRPr lang="en-US" altLang="zh-TW" sz="2400" dirty="0"/>
          </a:p>
          <a:p>
            <a:r>
              <a:rPr lang="zh-TW" altLang="en-US" sz="2400" dirty="0"/>
              <a:t>床 前 明 月 光</a:t>
            </a:r>
            <a:endParaRPr lang="zh-TW" altLang="en-US" sz="2400" dirty="0"/>
          </a:p>
        </p:txBody>
      </p:sp>
      <mc:AlternateContent xmlns:mc="http://schemas.openxmlformats.org/markup-compatibility/2006">
        <mc:Choice xmlns:a14="http://schemas.microsoft.com/office/drawing/2010/main" Requires="a14">
          <p:sp>
            <p:nvSpPr>
              <p:cNvPr id="8" name="文字方塊 7"/>
              <p:cNvSpPr txBox="1"/>
              <p:nvPr/>
            </p:nvSpPr>
            <p:spPr>
              <a:xfrm>
                <a:off x="1086970" y="3357798"/>
                <a:ext cx="109760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e>
                      </m:d>
                      <m:r>
                        <a:rPr lang="en-US" altLang="zh-TW" sz="2400" b="0" i="1" smtClean="0">
                          <a:latin typeface="Cambria Math" panose="02040503050406030204" pitchFamily="18" charset="0"/>
                        </a:rPr>
                        <m:t>:</m:t>
                      </m:r>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1086970" y="3357798"/>
                <a:ext cx="1097608" cy="369332"/>
              </a:xfrm>
              <a:prstGeom prst="rect">
                <a:avLst/>
              </a:prstGeom>
              <a:blipFill rotWithShape="1">
                <a:blip r:embed="rId1"/>
                <a:stretch>
                  <a:fillRect l="-44" t="-150" r="-3686" b="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1086968" y="3904590"/>
                <a:ext cx="111184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e>
                      </m:d>
                      <m:r>
                        <a:rPr lang="en-US" altLang="zh-TW" sz="2400" b="0" i="1" smtClean="0">
                          <a:latin typeface="Cambria Math" panose="02040503050406030204" pitchFamily="18" charset="0"/>
                        </a:rPr>
                        <m:t>:</m:t>
                      </m:r>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1086968" y="3904590"/>
                <a:ext cx="1111843" cy="369332"/>
              </a:xfrm>
              <a:prstGeom prst="rect">
                <a:avLst/>
              </a:prstGeom>
              <a:blipFill rotWithShape="1">
                <a:blip r:embed="rId2"/>
                <a:stretch>
                  <a:fillRect l="-43" t="-165" r="-2987"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1086968" y="4416781"/>
                <a:ext cx="111184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3</m:t>
                              </m:r>
                            </m:sub>
                          </m:sSub>
                        </m:e>
                      </m:d>
                      <m:r>
                        <a:rPr lang="en-US" altLang="zh-TW" sz="2400" b="0" i="1" smtClean="0">
                          <a:latin typeface="Cambria Math" panose="02040503050406030204" pitchFamily="18" charset="0"/>
                        </a:rPr>
                        <m:t>:</m:t>
                      </m:r>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1086968" y="4416781"/>
                <a:ext cx="1111843" cy="369332"/>
              </a:xfrm>
              <a:prstGeom prst="rect">
                <a:avLst/>
              </a:prstGeom>
              <a:blipFill rotWithShape="1">
                <a:blip r:embed="rId3"/>
                <a:stretch>
                  <a:fillRect l="-43" t="-96" r="-2987" b="32"/>
                </a:stretch>
              </a:blipFill>
            </p:spPr>
            <p:txBody>
              <a:bodyPr/>
              <a:lstStyle/>
              <a:p>
                <a:r>
                  <a:rPr lang="zh-CN" altLang="en-US">
                    <a:noFill/>
                  </a:rPr>
                  <a:t> </a:t>
                </a:r>
              </a:p>
            </p:txBody>
          </p:sp>
        </mc:Fallback>
      </mc:AlternateContent>
      <p:sp>
        <p:nvSpPr>
          <p:cNvPr id="11" name="文字方塊 10"/>
          <p:cNvSpPr txBox="1"/>
          <p:nvPr/>
        </p:nvSpPr>
        <p:spPr>
          <a:xfrm>
            <a:off x="2254677" y="3311631"/>
            <a:ext cx="3354331" cy="461665"/>
          </a:xfrm>
          <a:prstGeom prst="rect">
            <a:avLst/>
          </a:prstGeom>
          <a:noFill/>
        </p:spPr>
        <p:txBody>
          <a:bodyPr wrap="square" rtlCol="0">
            <a:spAutoFit/>
          </a:bodyPr>
          <a:lstStyle/>
          <a:p>
            <a:r>
              <a:rPr lang="en-US" altLang="zh-TW" sz="2400" dirty="0"/>
              <a:t>(“&lt;BOS&gt;”,”</a:t>
            </a:r>
            <a:r>
              <a:rPr lang="zh-TW" altLang="en-US" sz="2400" dirty="0"/>
              <a:t>床</a:t>
            </a:r>
            <a:r>
              <a:rPr lang="en-US" altLang="zh-TW" sz="2400" dirty="0"/>
              <a:t>”)</a:t>
            </a:r>
            <a:endParaRPr lang="zh-TW" altLang="en-US" sz="2400" dirty="0"/>
          </a:p>
        </p:txBody>
      </p:sp>
      <p:sp>
        <p:nvSpPr>
          <p:cNvPr id="12" name="文字方塊 11"/>
          <p:cNvSpPr txBox="1"/>
          <p:nvPr/>
        </p:nvSpPr>
        <p:spPr>
          <a:xfrm>
            <a:off x="2254675" y="3828756"/>
            <a:ext cx="3354331" cy="461665"/>
          </a:xfrm>
          <a:prstGeom prst="rect">
            <a:avLst/>
          </a:prstGeom>
          <a:noFill/>
        </p:spPr>
        <p:txBody>
          <a:bodyPr wrap="square" rtlCol="0">
            <a:spAutoFit/>
          </a:bodyPr>
          <a:lstStyle/>
          <a:p>
            <a:r>
              <a:rPr lang="en-US" altLang="zh-TW" sz="2400" dirty="0"/>
              <a:t>(“</a:t>
            </a:r>
            <a:r>
              <a:rPr lang="zh-TW" altLang="en-US" sz="2400" dirty="0"/>
              <a:t>床</a:t>
            </a:r>
            <a:r>
              <a:rPr lang="en-US" altLang="zh-TW" sz="2400" dirty="0"/>
              <a:t>”,”</a:t>
            </a:r>
            <a:r>
              <a:rPr lang="zh-TW" altLang="en-US" sz="2400" dirty="0"/>
              <a:t>前</a:t>
            </a:r>
            <a:r>
              <a:rPr lang="en-US" altLang="zh-TW" sz="2400" dirty="0"/>
              <a:t>”)</a:t>
            </a:r>
            <a:endParaRPr lang="zh-TW" altLang="en-US" sz="2400" dirty="0"/>
          </a:p>
        </p:txBody>
      </p:sp>
      <p:sp>
        <p:nvSpPr>
          <p:cNvPr id="13" name="文字方塊 12"/>
          <p:cNvSpPr txBox="1"/>
          <p:nvPr/>
        </p:nvSpPr>
        <p:spPr>
          <a:xfrm>
            <a:off x="2254674" y="4370614"/>
            <a:ext cx="3354331" cy="461665"/>
          </a:xfrm>
          <a:prstGeom prst="rect">
            <a:avLst/>
          </a:prstGeom>
          <a:noFill/>
        </p:spPr>
        <p:txBody>
          <a:bodyPr wrap="square" rtlCol="0">
            <a:spAutoFit/>
          </a:bodyPr>
          <a:lstStyle/>
          <a:p>
            <a:r>
              <a:rPr lang="en-US" altLang="zh-TW" sz="2400" dirty="0"/>
              <a:t>(“</a:t>
            </a:r>
            <a:r>
              <a:rPr lang="zh-TW" altLang="en-US" sz="2400" dirty="0"/>
              <a:t>床前</a:t>
            </a:r>
            <a:r>
              <a:rPr lang="en-US" altLang="zh-TW" sz="2400" dirty="0"/>
              <a:t>”,”</a:t>
            </a:r>
            <a:r>
              <a:rPr lang="zh-TW" altLang="en-US" sz="2400" dirty="0"/>
              <a:t>明</a:t>
            </a:r>
            <a:r>
              <a:rPr lang="en-US" altLang="zh-TW" sz="2400" dirty="0"/>
              <a:t>”)</a:t>
            </a:r>
            <a:endParaRPr lang="zh-TW" altLang="en-US" sz="2400" dirty="0"/>
          </a:p>
        </p:txBody>
      </p:sp>
      <p:sp>
        <p:nvSpPr>
          <p:cNvPr id="14" name="文字方塊 13"/>
          <p:cNvSpPr txBox="1"/>
          <p:nvPr/>
        </p:nvSpPr>
        <p:spPr>
          <a:xfrm rot="5400000">
            <a:off x="1260442" y="5031205"/>
            <a:ext cx="827314" cy="523220"/>
          </a:xfrm>
          <a:prstGeom prst="rect">
            <a:avLst/>
          </a:prstGeom>
          <a:noFill/>
        </p:spPr>
        <p:txBody>
          <a:bodyPr wrap="square" rtlCol="0">
            <a:spAutoFit/>
          </a:bodyPr>
          <a:lstStyle/>
          <a:p>
            <a:r>
              <a:rPr lang="en-US" altLang="zh-TW" sz="2800" b="1" dirty="0"/>
              <a:t>……</a:t>
            </a:r>
            <a:endParaRPr lang="zh-TW" altLang="en-US" sz="2800" b="1" dirty="0"/>
          </a:p>
        </p:txBody>
      </p:sp>
      <p:sp>
        <p:nvSpPr>
          <p:cNvPr id="15" name="文字方塊 14"/>
          <p:cNvSpPr txBox="1"/>
          <p:nvPr/>
        </p:nvSpPr>
        <p:spPr>
          <a:xfrm rot="5400000">
            <a:off x="2481177" y="5031205"/>
            <a:ext cx="827314" cy="523220"/>
          </a:xfrm>
          <a:prstGeom prst="rect">
            <a:avLst/>
          </a:prstGeom>
          <a:noFill/>
        </p:spPr>
        <p:txBody>
          <a:bodyPr wrap="square" rtlCol="0">
            <a:spAutoFit/>
          </a:bodyPr>
          <a:lstStyle/>
          <a:p>
            <a:r>
              <a:rPr lang="en-US" altLang="zh-TW" sz="2800" b="1" dirty="0"/>
              <a:t>……</a:t>
            </a:r>
            <a:endParaRPr lang="zh-TW" altLang="en-US" sz="2800" b="1" dirty="0"/>
          </a:p>
        </p:txBody>
      </p:sp>
      <p:sp>
        <p:nvSpPr>
          <p:cNvPr id="16" name="文字方塊 15"/>
          <p:cNvSpPr txBox="1"/>
          <p:nvPr/>
        </p:nvSpPr>
        <p:spPr>
          <a:xfrm>
            <a:off x="5161019" y="2031109"/>
            <a:ext cx="3354331" cy="1200329"/>
          </a:xfrm>
          <a:prstGeom prst="rect">
            <a:avLst/>
          </a:prstGeom>
          <a:noFill/>
        </p:spPr>
        <p:txBody>
          <a:bodyPr wrap="square" rtlCol="0">
            <a:spAutoFit/>
          </a:bodyPr>
          <a:lstStyle/>
          <a:p>
            <a:r>
              <a:rPr lang="en-US" altLang="zh-TW" sz="2400" dirty="0"/>
              <a:t>Expert trajectory: </a:t>
            </a:r>
            <a:endParaRPr lang="en-US" altLang="zh-TW" sz="2400" dirty="0"/>
          </a:p>
          <a:p>
            <a:r>
              <a:rPr lang="en-US" altLang="zh-TW" sz="2400" dirty="0"/>
              <a:t>input: how are you</a:t>
            </a:r>
            <a:endParaRPr lang="en-US" altLang="zh-TW" sz="2400" dirty="0"/>
          </a:p>
          <a:p>
            <a:r>
              <a:rPr lang="en-US" altLang="zh-TW" sz="2400" dirty="0"/>
              <a:t>Output: I am fine</a:t>
            </a:r>
            <a:endParaRPr lang="zh-TW" altLang="en-US" sz="2400" dirty="0"/>
          </a:p>
        </p:txBody>
      </p:sp>
      <mc:AlternateContent xmlns:mc="http://schemas.openxmlformats.org/markup-compatibility/2006">
        <mc:Choice xmlns:a14="http://schemas.microsoft.com/office/drawing/2010/main" Requires="a14">
          <p:sp>
            <p:nvSpPr>
              <p:cNvPr id="17" name="文字方塊 16"/>
              <p:cNvSpPr txBox="1"/>
              <p:nvPr/>
            </p:nvSpPr>
            <p:spPr>
              <a:xfrm>
                <a:off x="4621965" y="3332829"/>
                <a:ext cx="109760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e>
                      </m:d>
                      <m:r>
                        <a:rPr lang="en-US" altLang="zh-TW" sz="2400" b="0" i="1" smtClean="0">
                          <a:latin typeface="Cambria Math" panose="02040503050406030204" pitchFamily="18" charset="0"/>
                        </a:rPr>
                        <m:t>:</m:t>
                      </m:r>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4621965" y="3332829"/>
                <a:ext cx="1097608" cy="369332"/>
              </a:xfrm>
              <a:prstGeom prst="rect">
                <a:avLst/>
              </a:prstGeom>
              <a:blipFill rotWithShape="1">
                <a:blip r:embed="rId1"/>
                <a:stretch>
                  <a:fillRect l="-40" t="-94" r="-3691"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4621963" y="3879621"/>
                <a:ext cx="111184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e>
                      </m:d>
                      <m:r>
                        <a:rPr lang="en-US" altLang="zh-TW" sz="2400" b="0" i="1" smtClean="0">
                          <a:latin typeface="Cambria Math" panose="02040503050406030204" pitchFamily="18" charset="0"/>
                        </a:rPr>
                        <m:t>:</m:t>
                      </m:r>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4621963" y="3879621"/>
                <a:ext cx="1111843" cy="369332"/>
              </a:xfrm>
              <a:prstGeom prst="rect">
                <a:avLst/>
              </a:prstGeom>
              <a:blipFill rotWithShape="1">
                <a:blip r:embed="rId2"/>
                <a:stretch>
                  <a:fillRect l="-39" t="-110" r="-2992"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4621963" y="4391812"/>
                <a:ext cx="111184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3</m:t>
                              </m:r>
                            </m:sub>
                          </m:sSub>
                        </m:e>
                      </m:d>
                      <m:r>
                        <a:rPr lang="en-US" altLang="zh-TW" sz="2400" b="0" i="1" smtClean="0">
                          <a:latin typeface="Cambria Math" panose="02040503050406030204" pitchFamily="18" charset="0"/>
                        </a:rPr>
                        <m:t>:</m:t>
                      </m:r>
                    </m:oMath>
                  </m:oMathPara>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4621963" y="4391812"/>
                <a:ext cx="1111843" cy="369332"/>
              </a:xfrm>
              <a:prstGeom prst="rect">
                <a:avLst/>
              </a:prstGeom>
              <a:blipFill rotWithShape="1">
                <a:blip r:embed="rId3"/>
                <a:stretch>
                  <a:fillRect l="-39" t="-41" r="-2992" b="149"/>
                </a:stretch>
              </a:blipFill>
            </p:spPr>
            <p:txBody>
              <a:bodyPr/>
              <a:lstStyle/>
              <a:p>
                <a:r>
                  <a:rPr lang="zh-CN" altLang="en-US">
                    <a:noFill/>
                  </a:rPr>
                  <a:t> </a:t>
                </a:r>
              </a:p>
            </p:txBody>
          </p:sp>
        </mc:Fallback>
      </mc:AlternateContent>
      <p:sp>
        <p:nvSpPr>
          <p:cNvPr id="20" name="文字方塊 19"/>
          <p:cNvSpPr txBox="1"/>
          <p:nvPr/>
        </p:nvSpPr>
        <p:spPr>
          <a:xfrm>
            <a:off x="5789672" y="3286662"/>
            <a:ext cx="3354331" cy="461665"/>
          </a:xfrm>
          <a:prstGeom prst="rect">
            <a:avLst/>
          </a:prstGeom>
          <a:noFill/>
        </p:spPr>
        <p:txBody>
          <a:bodyPr wrap="square" rtlCol="0">
            <a:spAutoFit/>
          </a:bodyPr>
          <a:lstStyle/>
          <a:p>
            <a:r>
              <a:rPr lang="en-US" altLang="zh-TW" sz="2400" dirty="0"/>
              <a:t>(“input, &lt;BOS&gt;”,”I”)</a:t>
            </a:r>
            <a:endParaRPr lang="zh-TW" altLang="en-US" sz="2400" dirty="0"/>
          </a:p>
        </p:txBody>
      </p:sp>
      <p:sp>
        <p:nvSpPr>
          <p:cNvPr id="21" name="文字方塊 20"/>
          <p:cNvSpPr txBox="1"/>
          <p:nvPr/>
        </p:nvSpPr>
        <p:spPr>
          <a:xfrm>
            <a:off x="5789670" y="3803787"/>
            <a:ext cx="3354331" cy="461665"/>
          </a:xfrm>
          <a:prstGeom prst="rect">
            <a:avLst/>
          </a:prstGeom>
          <a:noFill/>
        </p:spPr>
        <p:txBody>
          <a:bodyPr wrap="square" rtlCol="0">
            <a:spAutoFit/>
          </a:bodyPr>
          <a:lstStyle/>
          <a:p>
            <a:r>
              <a:rPr lang="en-US" altLang="zh-TW" sz="2400" dirty="0"/>
              <a:t>(“input, I”, ”am”)</a:t>
            </a:r>
            <a:endParaRPr lang="zh-TW" altLang="en-US" sz="2400" dirty="0"/>
          </a:p>
        </p:txBody>
      </p:sp>
      <p:sp>
        <p:nvSpPr>
          <p:cNvPr id="22" name="文字方塊 21"/>
          <p:cNvSpPr txBox="1"/>
          <p:nvPr/>
        </p:nvSpPr>
        <p:spPr>
          <a:xfrm>
            <a:off x="5789669" y="4345645"/>
            <a:ext cx="3354331" cy="461665"/>
          </a:xfrm>
          <a:prstGeom prst="rect">
            <a:avLst/>
          </a:prstGeom>
          <a:noFill/>
        </p:spPr>
        <p:txBody>
          <a:bodyPr wrap="square" rtlCol="0">
            <a:spAutoFit/>
          </a:bodyPr>
          <a:lstStyle/>
          <a:p>
            <a:r>
              <a:rPr lang="en-US" altLang="zh-TW" sz="2400" dirty="0"/>
              <a:t>(“input, I am”, ”fine”)</a:t>
            </a:r>
            <a:endParaRPr lang="zh-TW" altLang="en-US" sz="2400" dirty="0"/>
          </a:p>
        </p:txBody>
      </p:sp>
      <p:sp>
        <p:nvSpPr>
          <p:cNvPr id="23" name="文字方塊 22"/>
          <p:cNvSpPr txBox="1"/>
          <p:nvPr/>
        </p:nvSpPr>
        <p:spPr>
          <a:xfrm rot="5400000">
            <a:off x="4795437" y="5006236"/>
            <a:ext cx="827314" cy="523220"/>
          </a:xfrm>
          <a:prstGeom prst="rect">
            <a:avLst/>
          </a:prstGeom>
          <a:noFill/>
        </p:spPr>
        <p:txBody>
          <a:bodyPr wrap="square" rtlCol="0">
            <a:spAutoFit/>
          </a:bodyPr>
          <a:lstStyle/>
          <a:p>
            <a:r>
              <a:rPr lang="en-US" altLang="zh-TW" sz="2800" b="1" dirty="0"/>
              <a:t>……</a:t>
            </a:r>
            <a:endParaRPr lang="zh-TW" altLang="en-US" sz="2800" b="1" dirty="0"/>
          </a:p>
        </p:txBody>
      </p:sp>
      <p:sp>
        <p:nvSpPr>
          <p:cNvPr id="24" name="文字方塊 23"/>
          <p:cNvSpPr txBox="1"/>
          <p:nvPr/>
        </p:nvSpPr>
        <p:spPr>
          <a:xfrm rot="5400000">
            <a:off x="6016172" y="5006236"/>
            <a:ext cx="827314" cy="523220"/>
          </a:xfrm>
          <a:prstGeom prst="rect">
            <a:avLst/>
          </a:prstGeom>
          <a:noFill/>
        </p:spPr>
        <p:txBody>
          <a:bodyPr wrap="square" rtlCol="0">
            <a:spAutoFit/>
          </a:bodyPr>
          <a:lstStyle/>
          <a:p>
            <a:r>
              <a:rPr lang="en-US" altLang="zh-TW" sz="2800" b="1" dirty="0"/>
              <a:t>……</a:t>
            </a:r>
            <a:endParaRPr lang="zh-TW" altLang="en-US"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Behavior Cloning</a:t>
            </a:r>
            <a:endParaRPr lang="zh-TW" altLang="en-US" dirty="0"/>
          </a:p>
        </p:txBody>
      </p:sp>
      <p:sp>
        <p:nvSpPr>
          <p:cNvPr id="3" name="副標題 2"/>
          <p:cNvSpPr>
            <a:spLocks noGrp="1"/>
          </p:cNvSpPr>
          <p:nvPr>
            <p:ph type="subTitle" idx="1"/>
          </p:nvPr>
        </p:nvSpPr>
        <p:spPr/>
        <p:txBody>
          <a:bodyPr/>
          <a:lstStyle/>
          <a:p>
            <a:r>
              <a:rPr lang="zh-CN" altLang="zh-TW" dirty="0"/>
              <a:t>与</a:t>
            </a:r>
            <a:r>
              <a:rPr lang="zh-TW" altLang="en-US" dirty="0"/>
              <a:t>监督学习较为相似</a:t>
            </a:r>
            <a:endParaRPr lang="zh-TW"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Behavior Cloning</a:t>
            </a:r>
            <a:endParaRPr lang="zh-TW" altLang="en-US" dirty="0"/>
          </a:p>
        </p:txBody>
      </p:sp>
      <p:sp>
        <p:nvSpPr>
          <p:cNvPr id="3" name="內容版面配置區 2"/>
          <p:cNvSpPr>
            <a:spLocks noGrp="1"/>
          </p:cNvSpPr>
          <p:nvPr>
            <p:ph idx="1"/>
          </p:nvPr>
        </p:nvSpPr>
        <p:spPr/>
        <p:txBody>
          <a:bodyPr/>
          <a:lstStyle/>
          <a:p>
            <a:r>
              <a:rPr lang="en-US" altLang="zh-TW" dirty="0"/>
              <a:t>Self-driving cars as example</a:t>
            </a:r>
            <a:endParaRPr lang="zh-TW" altLang="en-US" dirty="0"/>
          </a:p>
        </p:txBody>
      </p:sp>
      <p:pic>
        <p:nvPicPr>
          <p:cNvPr id="5" name="Picture 2" descr="相關圖片"/>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11347" y="2604734"/>
            <a:ext cx="2467180" cy="1387789"/>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481851" y="3067797"/>
            <a:ext cx="1729496" cy="461665"/>
          </a:xfrm>
          <a:prstGeom prst="rect">
            <a:avLst/>
          </a:prstGeom>
          <a:noFill/>
        </p:spPr>
        <p:txBody>
          <a:bodyPr wrap="square" rtlCol="0">
            <a:spAutoFit/>
          </a:bodyPr>
          <a:lstStyle/>
          <a:p>
            <a:pPr algn="ctr"/>
            <a:r>
              <a:rPr lang="en-US" altLang="zh-TW" sz="2400" dirty="0"/>
              <a:t>observation</a:t>
            </a:r>
            <a:endParaRPr lang="zh-TW" altLang="en-US" sz="2400" dirty="0"/>
          </a:p>
        </p:txBody>
      </p:sp>
      <p:sp>
        <p:nvSpPr>
          <p:cNvPr id="8" name="文字方塊 7"/>
          <p:cNvSpPr txBox="1"/>
          <p:nvPr/>
        </p:nvSpPr>
        <p:spPr>
          <a:xfrm>
            <a:off x="4947567" y="2775401"/>
            <a:ext cx="3880273" cy="461665"/>
          </a:xfrm>
          <a:prstGeom prst="rect">
            <a:avLst/>
          </a:prstGeom>
          <a:noFill/>
        </p:spPr>
        <p:txBody>
          <a:bodyPr wrap="square" rtlCol="0">
            <a:spAutoFit/>
          </a:bodyPr>
          <a:lstStyle/>
          <a:p>
            <a:pPr algn="ctr"/>
            <a:r>
              <a:rPr lang="en-US" altLang="zh-TW" sz="2400" dirty="0"/>
              <a:t>Expert (Human driver): </a:t>
            </a:r>
            <a:r>
              <a:rPr lang="zh-TW" altLang="en-US" sz="2400" dirty="0"/>
              <a:t>向前</a:t>
            </a:r>
            <a:endParaRPr lang="zh-TW" altLang="en-US" sz="2400" dirty="0"/>
          </a:p>
        </p:txBody>
      </p:sp>
      <p:sp>
        <p:nvSpPr>
          <p:cNvPr id="7" name="文字方塊 6"/>
          <p:cNvSpPr txBox="1"/>
          <p:nvPr/>
        </p:nvSpPr>
        <p:spPr>
          <a:xfrm>
            <a:off x="5645951" y="612408"/>
            <a:ext cx="2743308"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Yes, this is supervised learning.</a:t>
            </a:r>
            <a:endParaRPr lang="zh-TW" altLang="en-US" sz="2400" dirty="0"/>
          </a:p>
        </p:txBody>
      </p:sp>
      <p:sp>
        <p:nvSpPr>
          <p:cNvPr id="10" name="文字方塊 9"/>
          <p:cNvSpPr txBox="1"/>
          <p:nvPr/>
        </p:nvSpPr>
        <p:spPr>
          <a:xfrm>
            <a:off x="5956134" y="3363851"/>
            <a:ext cx="3545890" cy="461665"/>
          </a:xfrm>
          <a:prstGeom prst="rect">
            <a:avLst/>
          </a:prstGeom>
          <a:noFill/>
        </p:spPr>
        <p:txBody>
          <a:bodyPr wrap="square" rtlCol="0">
            <a:spAutoFit/>
          </a:bodyPr>
          <a:lstStyle/>
          <a:p>
            <a:pPr algn="ctr"/>
            <a:r>
              <a:rPr lang="en-US" altLang="zh-TW" sz="2400" dirty="0">
                <a:solidFill>
                  <a:srgbClr val="FF0000"/>
                </a:solidFill>
              </a:rPr>
              <a:t>Machine: </a:t>
            </a:r>
            <a:r>
              <a:rPr lang="zh-TW" altLang="en-US" sz="2400" dirty="0">
                <a:solidFill>
                  <a:srgbClr val="FF0000"/>
                </a:solidFill>
              </a:rPr>
              <a:t>向前</a:t>
            </a:r>
            <a:endParaRPr lang="zh-TW" altLang="en-US" sz="2400" dirty="0">
              <a:solidFill>
                <a:srgbClr val="FF0000"/>
              </a:solidFill>
            </a:endParaRPr>
          </a:p>
        </p:txBody>
      </p:sp>
      <p:sp>
        <p:nvSpPr>
          <p:cNvPr id="11" name="文字方塊 10"/>
          <p:cNvSpPr txBox="1"/>
          <p:nvPr/>
        </p:nvSpPr>
        <p:spPr>
          <a:xfrm>
            <a:off x="924093" y="4600862"/>
            <a:ext cx="1729496" cy="830997"/>
          </a:xfrm>
          <a:prstGeom prst="rect">
            <a:avLst/>
          </a:prstGeom>
          <a:noFill/>
        </p:spPr>
        <p:txBody>
          <a:bodyPr wrap="square" rtlCol="0">
            <a:spAutoFit/>
          </a:bodyPr>
          <a:lstStyle/>
          <a:p>
            <a:pPr algn="ctr"/>
            <a:r>
              <a:rPr lang="en-US" altLang="zh-TW" sz="2400" dirty="0"/>
              <a:t>Training data:</a:t>
            </a:r>
            <a:endParaRPr lang="zh-TW" altLang="en-US" sz="2400" dirty="0"/>
          </a:p>
        </p:txBody>
      </p:sp>
      <mc:AlternateContent xmlns:mc="http://schemas.openxmlformats.org/markup-compatibility/2006">
        <mc:Choice xmlns:a14="http://schemas.microsoft.com/office/drawing/2010/main" Requires="a14">
          <p:sp>
            <p:nvSpPr>
              <p:cNvPr id="12" name="文字方塊 11"/>
              <p:cNvSpPr txBox="1"/>
              <p:nvPr/>
            </p:nvSpPr>
            <p:spPr>
              <a:xfrm>
                <a:off x="2565692" y="4746412"/>
                <a:ext cx="1729496" cy="1569660"/>
              </a:xfrm>
              <a:prstGeom prst="rect">
                <a:avLst/>
              </a:prstGeom>
              <a:noFill/>
            </p:spPr>
            <p:txBody>
              <a:bodyPr wrap="square" rtlCol="0">
                <a:spAutoFit/>
              </a:bodyPr>
              <a:lstStyle/>
              <a:p>
                <a:pPr algn="ctr"/>
                <a:r>
                  <a:rPr lang="en-US" altLang="zh-TW" sz="2400" dirty="0"/>
                  <a:t>(</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a14:m>
                <a:r>
                  <a:rPr lang="en-US" altLang="zh-TW" sz="2400" dirty="0"/>
                  <a:t>, </a:t>
                </a:r>
                <a14:m>
                  <m:oMath xmlns:m="http://schemas.openxmlformats.org/officeDocument/2006/math">
                    <m:sSub>
                      <m:sSubPr>
                        <m:ctrlPr>
                          <a:rPr lang="en-US" altLang="zh-TW" sz="2400" i="1" smtClean="0">
                            <a:latin typeface="Cambria Math" panose="02040503050406030204" pitchFamily="18" charset="0"/>
                          </a:rPr>
                        </m:ctrlPr>
                      </m:sSubPr>
                      <m:e>
                        <m:acc>
                          <m:accPr>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𝑎</m:t>
                            </m:r>
                          </m:e>
                        </m:acc>
                      </m:e>
                      <m:sub>
                        <m:r>
                          <a:rPr lang="en-US" altLang="zh-TW" sz="2400" b="0" i="1" smtClean="0">
                            <a:latin typeface="Cambria Math" panose="02040503050406030204" pitchFamily="18" charset="0"/>
                          </a:rPr>
                          <m:t>1</m:t>
                        </m:r>
                      </m:sub>
                    </m:sSub>
                  </m:oMath>
                </a14:m>
                <a:r>
                  <a:rPr lang="en-US" altLang="zh-TW" sz="2400" dirty="0"/>
                  <a:t>)</a:t>
                </a:r>
                <a:endParaRPr lang="en-US" altLang="zh-TW" sz="2400" dirty="0"/>
              </a:p>
              <a:p>
                <a:pPr algn="ctr"/>
                <a:r>
                  <a:rPr lang="en-US" altLang="zh-TW" sz="2400" dirty="0"/>
                  <a:t>(</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acc>
                          <m:accPr>
                            <m:ctrlPr>
                              <a:rPr lang="en-US" altLang="zh-TW" sz="2400" i="1">
                                <a:latin typeface="Cambria Math" panose="02040503050406030204" pitchFamily="18" charset="0"/>
                              </a:rPr>
                            </m:ctrlPr>
                          </m:accPr>
                          <m:e>
                            <m:r>
                              <a:rPr lang="en-US" altLang="zh-TW" sz="2400" i="1">
                                <a:latin typeface="Cambria Math" panose="02040503050406030204" pitchFamily="18" charset="0"/>
                              </a:rPr>
                              <m:t>𝑎</m:t>
                            </m:r>
                          </m:e>
                        </m:acc>
                      </m:e>
                      <m:sub>
                        <m:r>
                          <a:rPr lang="en-US" altLang="zh-TW" sz="2400" b="0" i="1" smtClean="0">
                            <a:latin typeface="Cambria Math" panose="02040503050406030204" pitchFamily="18" charset="0"/>
                          </a:rPr>
                          <m:t>2</m:t>
                        </m:r>
                      </m:sub>
                    </m:sSub>
                  </m:oMath>
                </a14:m>
                <a:r>
                  <a:rPr lang="en-US" altLang="zh-TW" sz="2400" dirty="0"/>
                  <a:t>)</a:t>
                </a:r>
                <a:endParaRPr lang="en-US" altLang="zh-TW" sz="2400" dirty="0"/>
              </a:p>
              <a:p>
                <a:pPr algn="ctr"/>
                <a:r>
                  <a:rPr lang="en-US" altLang="zh-TW" sz="2400" dirty="0"/>
                  <a:t>(</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acc>
                          <m:accPr>
                            <m:ctrlPr>
                              <a:rPr lang="en-US" altLang="zh-TW" sz="2400" i="1">
                                <a:latin typeface="Cambria Math" panose="02040503050406030204" pitchFamily="18" charset="0"/>
                              </a:rPr>
                            </m:ctrlPr>
                          </m:accPr>
                          <m:e>
                            <m:r>
                              <a:rPr lang="en-US" altLang="zh-TW" sz="2400" i="1">
                                <a:latin typeface="Cambria Math" panose="02040503050406030204" pitchFamily="18" charset="0"/>
                              </a:rPr>
                              <m:t>𝑎</m:t>
                            </m:r>
                          </m:e>
                        </m:acc>
                      </m:e>
                      <m:sub>
                        <m:r>
                          <a:rPr lang="en-US" altLang="zh-TW" sz="2400" b="0" i="1" smtClean="0">
                            <a:latin typeface="Cambria Math" panose="02040503050406030204" pitchFamily="18" charset="0"/>
                          </a:rPr>
                          <m:t>3</m:t>
                        </m:r>
                      </m:sub>
                    </m:sSub>
                  </m:oMath>
                </a14:m>
                <a:r>
                  <a:rPr lang="en-US" altLang="zh-TW" sz="2400" dirty="0"/>
                  <a:t>)</a:t>
                </a:r>
                <a:endParaRPr lang="en-US" altLang="zh-TW" sz="2400" dirty="0"/>
              </a:p>
              <a:p>
                <a:pPr algn="ctr"/>
                <a:r>
                  <a:rPr lang="en-US" altLang="zh-TW" sz="2400" dirty="0"/>
                  <a:t>……</a:t>
                </a:r>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2565692" y="4746412"/>
                <a:ext cx="1729496" cy="1569660"/>
              </a:xfrm>
              <a:prstGeom prst="rect">
                <a:avLst/>
              </a:prstGeom>
              <a:blipFill rotWithShape="1">
                <a:blip r:embed="rId2"/>
                <a:stretch>
                  <a:fillRect l="-17" t="-27" r="3" b="23"/>
                </a:stretch>
              </a:blipFill>
            </p:spPr>
            <p:txBody>
              <a:bodyPr/>
              <a:lstStyle/>
              <a:p>
                <a:r>
                  <a:rPr lang="zh-CN" altLang="en-US">
                    <a:noFill/>
                  </a:rPr>
                  <a:t> </a:t>
                </a:r>
              </a:p>
            </p:txBody>
          </p:sp>
        </mc:Fallback>
      </mc:AlternateContent>
      <p:sp>
        <p:nvSpPr>
          <p:cNvPr id="9" name="矩形 8"/>
          <p:cNvSpPr/>
          <p:nvPr/>
        </p:nvSpPr>
        <p:spPr>
          <a:xfrm>
            <a:off x="5513625" y="4746412"/>
            <a:ext cx="957943" cy="1183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NN</a:t>
            </a:r>
            <a:endParaRPr lang="zh-TW" altLang="en-US" sz="2400" dirty="0"/>
          </a:p>
        </p:txBody>
      </p:sp>
      <p:sp>
        <p:nvSpPr>
          <p:cNvPr id="13" name="箭號: 向右 12"/>
          <p:cNvSpPr/>
          <p:nvPr/>
        </p:nvSpPr>
        <p:spPr>
          <a:xfrm>
            <a:off x="4947567" y="4962520"/>
            <a:ext cx="478972" cy="6821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箭號: 向右 14"/>
          <p:cNvSpPr/>
          <p:nvPr/>
        </p:nvSpPr>
        <p:spPr>
          <a:xfrm>
            <a:off x="6566933" y="5016361"/>
            <a:ext cx="478972" cy="6821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文字方塊 13"/>
          <p:cNvSpPr txBox="1"/>
          <p:nvPr/>
        </p:nvSpPr>
        <p:spPr>
          <a:xfrm>
            <a:off x="4442011" y="5041995"/>
            <a:ext cx="457874" cy="523220"/>
          </a:xfrm>
          <a:prstGeom prst="rect">
            <a:avLst/>
          </a:prstGeom>
          <a:noFill/>
        </p:spPr>
        <p:txBody>
          <a:bodyPr wrap="square" rtlCol="0">
            <a:spAutoFit/>
          </a:bodyPr>
          <a:lstStyle/>
          <a:p>
            <a:r>
              <a:rPr lang="en-US" altLang="zh-TW" sz="2800" dirty="0" err="1"/>
              <a:t>s</a:t>
            </a:r>
            <a:r>
              <a:rPr lang="en-US" altLang="zh-TW" sz="2800" baseline="-25000" dirty="0" err="1"/>
              <a:t>i</a:t>
            </a:r>
            <a:endParaRPr lang="zh-TW" altLang="en-US" sz="2800" baseline="-25000" dirty="0"/>
          </a:p>
        </p:txBody>
      </p:sp>
      <p:sp>
        <p:nvSpPr>
          <p:cNvPr id="17" name="文字方塊 16"/>
          <p:cNvSpPr txBox="1"/>
          <p:nvPr/>
        </p:nvSpPr>
        <p:spPr>
          <a:xfrm>
            <a:off x="8129850" y="5121370"/>
            <a:ext cx="457874" cy="523220"/>
          </a:xfrm>
          <a:prstGeom prst="rect">
            <a:avLst/>
          </a:prstGeom>
          <a:noFill/>
        </p:spPr>
        <p:txBody>
          <a:bodyPr wrap="square" rtlCol="0">
            <a:spAutoFit/>
          </a:bodyPr>
          <a:lstStyle/>
          <a:p>
            <a:r>
              <a:rPr lang="en-US" altLang="zh-TW" sz="2800" dirty="0" err="1"/>
              <a:t>a</a:t>
            </a:r>
            <a:r>
              <a:rPr lang="en-US" altLang="zh-TW" sz="2800" baseline="-25000" dirty="0" err="1"/>
              <a:t>i</a:t>
            </a:r>
            <a:endParaRPr lang="zh-TW" altLang="en-US" sz="2800" baseline="-25000" dirty="0"/>
          </a:p>
        </p:txBody>
      </p:sp>
      <p:cxnSp>
        <p:nvCxnSpPr>
          <p:cNvPr id="18" name="直線單箭頭接點 17"/>
          <p:cNvCxnSpPr/>
          <p:nvPr/>
        </p:nvCxnSpPr>
        <p:spPr>
          <a:xfrm>
            <a:off x="7412276" y="5342865"/>
            <a:ext cx="691662" cy="0"/>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文字方塊 19"/>
              <p:cNvSpPr txBox="1"/>
              <p:nvPr/>
            </p:nvSpPr>
            <p:spPr>
              <a:xfrm>
                <a:off x="7045960" y="5167624"/>
                <a:ext cx="397288"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𝑎</m:t>
                              </m:r>
                            </m:e>
                          </m:acc>
                        </m:e>
                        <m:sub>
                          <m:r>
                            <a:rPr lang="en-US" altLang="zh-TW" sz="2800" b="0" i="1" smtClean="0">
                              <a:latin typeface="Cambria Math" panose="02040503050406030204" pitchFamily="18" charset="0"/>
                            </a:rPr>
                            <m:t>𝑖</m:t>
                          </m:r>
                        </m:sub>
                      </m:sSub>
                    </m:oMath>
                  </m:oMathPara>
                </a14:m>
                <a:endParaRPr lang="zh-TW" altLang="en-US" sz="2800" dirty="0"/>
              </a:p>
            </p:txBody>
          </p:sp>
        </mc:Choice>
        <mc:Fallback>
          <p:sp>
            <p:nvSpPr>
              <p:cNvPr id="20" name="文字方塊 19"/>
              <p:cNvSpPr txBox="1">
                <a:spLocks noRot="1" noChangeAspect="1" noMove="1" noResize="1" noEditPoints="1" noAdjustHandles="1" noChangeArrowheads="1" noChangeShapeType="1" noTextEdit="1"/>
              </p:cNvSpPr>
              <p:nvPr/>
            </p:nvSpPr>
            <p:spPr>
              <a:xfrm>
                <a:off x="7045960" y="5167624"/>
                <a:ext cx="397288" cy="430887"/>
              </a:xfrm>
              <a:prstGeom prst="rect">
                <a:avLst/>
              </a:prstGeom>
              <a:blipFill rotWithShape="1">
                <a:blip r:embed="rId3"/>
                <a:stretch>
                  <a:fillRect t="-146" r="-8367" b="81"/>
                </a:stretch>
              </a:blipFill>
            </p:spPr>
            <p:txBody>
              <a:bodyPr/>
              <a:lstStyle/>
              <a:p>
                <a:r>
                  <a:rPr lang="zh-CN" altLang="en-US">
                    <a:noFill/>
                  </a:rPr>
                  <a:t> </a:t>
                </a:r>
              </a:p>
            </p:txBody>
          </p:sp>
        </mc:Fallback>
      </mc:AlternateContent>
      <p:sp>
        <p:nvSpPr>
          <p:cNvPr id="22" name="文字方塊 21"/>
          <p:cNvSpPr txBox="1"/>
          <p:nvPr/>
        </p:nvSpPr>
        <p:spPr>
          <a:xfrm>
            <a:off x="4236722" y="5935203"/>
            <a:ext cx="3545890" cy="461665"/>
          </a:xfrm>
          <a:prstGeom prst="rect">
            <a:avLst/>
          </a:prstGeom>
          <a:noFill/>
        </p:spPr>
        <p:txBody>
          <a:bodyPr wrap="square" rtlCol="0">
            <a:spAutoFit/>
          </a:bodyPr>
          <a:lstStyle/>
          <a:p>
            <a:pPr algn="ctr"/>
            <a:r>
              <a:rPr lang="en-US" altLang="zh-TW" sz="2400" dirty="0"/>
              <a:t>Actor</a:t>
            </a:r>
            <a:endParaRPr lang="zh-TW" altLang="en-US" sz="2400" dirty="0"/>
          </a:p>
        </p:txBody>
      </p:sp>
      <p:sp>
        <p:nvSpPr>
          <p:cNvPr id="4" name="文本框 3"/>
          <p:cNvSpPr txBox="1"/>
          <p:nvPr/>
        </p:nvSpPr>
        <p:spPr>
          <a:xfrm>
            <a:off x="1275715" y="4163695"/>
            <a:ext cx="7362825" cy="461010"/>
          </a:xfrm>
          <a:prstGeom prst="rect">
            <a:avLst/>
          </a:prstGeom>
          <a:noFill/>
        </p:spPr>
        <p:txBody>
          <a:bodyPr wrap="square" rtlCol="0" anchor="t">
            <a:noAutofit/>
          </a:bodyPr>
          <a:p>
            <a:r>
              <a:rPr lang="zh-CN" altLang="en-US" sz="2400" dirty="0">
                <a:sym typeface="+mn-ea"/>
              </a:rPr>
              <a:t>基于监督学习，智能体预测</a:t>
            </a:r>
            <a:r>
              <a:rPr lang="zh-CN" altLang="en-US" sz="2400" dirty="0">
                <a:sym typeface="+mn-ea"/>
              </a:rPr>
              <a:t>得到与专家一样</a:t>
            </a:r>
            <a:r>
              <a:rPr lang="zh-CN" altLang="en-US" sz="2400" dirty="0">
                <a:sym typeface="+mn-ea"/>
              </a:rPr>
              <a:t>行为，</a:t>
            </a:r>
            <a:endParaRPr lang="zh-CN" altLang="en-US"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animBg="1"/>
      <p:bldP spid="10" grpId="0"/>
      <p:bldP spid="11" grpId="0"/>
      <p:bldP spid="12" grpId="0"/>
      <p:bldP spid="9" grpId="0" animBg="1"/>
      <p:bldP spid="13" grpId="0" animBg="1"/>
      <p:bldP spid="15" grpId="0" animBg="1"/>
      <p:bldP spid="14" grpId="0"/>
      <p:bldP spid="17" grpId="0"/>
      <p:bldP spid="20"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Behavior Cloning</a:t>
            </a:r>
            <a:endParaRPr lang="zh-TW" altLang="en-US" dirty="0"/>
          </a:p>
        </p:txBody>
      </p:sp>
      <p:sp>
        <p:nvSpPr>
          <p:cNvPr id="3" name="內容版面配置區 2"/>
          <p:cNvSpPr>
            <a:spLocks noGrp="1"/>
          </p:cNvSpPr>
          <p:nvPr>
            <p:ph idx="1"/>
          </p:nvPr>
        </p:nvSpPr>
        <p:spPr/>
        <p:txBody>
          <a:bodyPr/>
          <a:lstStyle/>
          <a:p>
            <a:r>
              <a:rPr lang="en-US" altLang="zh-TW" dirty="0"/>
              <a:t>Problem</a:t>
            </a:r>
            <a:endParaRPr lang="zh-TW" altLang="en-US" dirty="0"/>
          </a:p>
        </p:txBody>
      </p:sp>
      <p:sp>
        <p:nvSpPr>
          <p:cNvPr id="4" name="箭號: 彎曲 3"/>
          <p:cNvSpPr/>
          <p:nvPr/>
        </p:nvSpPr>
        <p:spPr>
          <a:xfrm>
            <a:off x="4640035" y="2550206"/>
            <a:ext cx="3875315" cy="3520849"/>
          </a:xfrm>
          <a:prstGeom prst="bentArrow">
            <a:avLst>
              <a:gd name="adj1" fmla="val 50000"/>
              <a:gd name="adj2" fmla="val 25000"/>
              <a:gd name="adj3" fmla="val 25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pic>
        <p:nvPicPr>
          <p:cNvPr id="2050" name="Picture 2" descr="「car png」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4617413" y="5112379"/>
            <a:ext cx="1862479" cy="830262"/>
          </a:xfrm>
          <a:prstGeom prst="rect">
            <a:avLst/>
          </a:prstGeom>
          <a:noFill/>
          <a:extLst>
            <a:ext uri="{909E8E84-426E-40DD-AFC4-6F175D3DCCD1}">
              <a14:hiddenFill xmlns:a14="http://schemas.microsoft.com/office/drawing/2010/main">
                <a:solidFill>
                  <a:srgbClr val="FFFFFF"/>
                </a:solidFill>
              </a14:hiddenFill>
            </a:ext>
          </a:extLst>
        </p:spPr>
      </p:pic>
      <p:sp>
        <p:nvSpPr>
          <p:cNvPr id="5" name="手繪多邊形: 圖案 4"/>
          <p:cNvSpPr/>
          <p:nvPr/>
        </p:nvSpPr>
        <p:spPr>
          <a:xfrm>
            <a:off x="5554436" y="3406549"/>
            <a:ext cx="2365829" cy="1524000"/>
          </a:xfrm>
          <a:custGeom>
            <a:avLst/>
            <a:gdLst>
              <a:gd name="connsiteX0" fmla="*/ 0 w 2365829"/>
              <a:gd name="connsiteY0" fmla="*/ 1524000 h 1524000"/>
              <a:gd name="connsiteX1" fmla="*/ 188686 w 2365829"/>
              <a:gd name="connsiteY1" fmla="*/ 537029 h 1524000"/>
              <a:gd name="connsiteX2" fmla="*/ 986972 w 2365829"/>
              <a:gd name="connsiteY2" fmla="*/ 159657 h 1524000"/>
              <a:gd name="connsiteX3" fmla="*/ 2365829 w 2365829"/>
              <a:gd name="connsiteY3" fmla="*/ 0 h 1524000"/>
            </a:gdLst>
            <a:ahLst/>
            <a:cxnLst>
              <a:cxn ang="0">
                <a:pos x="connsiteX0" y="connsiteY0"/>
              </a:cxn>
              <a:cxn ang="0">
                <a:pos x="connsiteX1" y="connsiteY1"/>
              </a:cxn>
              <a:cxn ang="0">
                <a:pos x="connsiteX2" y="connsiteY2"/>
              </a:cxn>
              <a:cxn ang="0">
                <a:pos x="connsiteX3" y="connsiteY3"/>
              </a:cxn>
            </a:cxnLst>
            <a:rect l="l" t="t" r="r" b="b"/>
            <a:pathLst>
              <a:path w="2365829" h="1524000">
                <a:moveTo>
                  <a:pt x="0" y="1524000"/>
                </a:moveTo>
                <a:cubicBezTo>
                  <a:pt x="12095" y="1144209"/>
                  <a:pt x="24191" y="764419"/>
                  <a:pt x="188686" y="537029"/>
                </a:cubicBezTo>
                <a:cubicBezTo>
                  <a:pt x="353181" y="309638"/>
                  <a:pt x="624115" y="249162"/>
                  <a:pt x="986972" y="159657"/>
                </a:cubicBezTo>
                <a:cubicBezTo>
                  <a:pt x="1349829" y="70152"/>
                  <a:pt x="1857829" y="35076"/>
                  <a:pt x="2365829" y="0"/>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6737350" y="3468801"/>
            <a:ext cx="1565729" cy="461665"/>
          </a:xfrm>
          <a:prstGeom prst="rect">
            <a:avLst/>
          </a:prstGeom>
          <a:noFill/>
        </p:spPr>
        <p:txBody>
          <a:bodyPr wrap="square" rtlCol="0">
            <a:spAutoFit/>
          </a:bodyPr>
          <a:lstStyle/>
          <a:p>
            <a:r>
              <a:rPr lang="en-US" altLang="zh-TW" sz="2400" dirty="0">
                <a:solidFill>
                  <a:srgbClr val="FF0000"/>
                </a:solidFill>
              </a:rPr>
              <a:t>Expert</a:t>
            </a:r>
            <a:endParaRPr lang="zh-TW" altLang="en-US" sz="2400" dirty="0">
              <a:solidFill>
                <a:srgbClr val="FF0000"/>
              </a:solidFill>
            </a:endParaRPr>
          </a:p>
        </p:txBody>
      </p:sp>
      <p:sp>
        <p:nvSpPr>
          <p:cNvPr id="7" name="文字方塊 6"/>
          <p:cNvSpPr txBox="1"/>
          <p:nvPr/>
        </p:nvSpPr>
        <p:spPr>
          <a:xfrm>
            <a:off x="1219200" y="2550206"/>
            <a:ext cx="3561443" cy="830997"/>
          </a:xfrm>
          <a:prstGeom prst="rect">
            <a:avLst/>
          </a:prstGeom>
          <a:noFill/>
        </p:spPr>
        <p:txBody>
          <a:bodyPr wrap="square" rtlCol="0">
            <a:spAutoFit/>
          </a:bodyPr>
          <a:lstStyle/>
          <a:p>
            <a:r>
              <a:rPr lang="en-US" altLang="zh-TW" sz="2400" dirty="0"/>
              <a:t>Expert only samples limited observation (states)</a:t>
            </a:r>
            <a:endParaRPr lang="zh-TW" altLang="en-US" sz="2400" dirty="0"/>
          </a:p>
        </p:txBody>
      </p:sp>
      <p:pic>
        <p:nvPicPr>
          <p:cNvPr id="9" name="Picture 2" descr="「car png」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4409944">
            <a:off x="4607565" y="2923950"/>
            <a:ext cx="1862479" cy="830262"/>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4992914" y="3224931"/>
            <a:ext cx="753317" cy="461665"/>
          </a:xfrm>
          <a:prstGeom prst="rect">
            <a:avLst/>
          </a:prstGeom>
          <a:noFill/>
        </p:spPr>
        <p:txBody>
          <a:bodyPr wrap="square" rtlCol="0">
            <a:spAutoFit/>
          </a:bodyPr>
          <a:lstStyle/>
          <a:p>
            <a:r>
              <a:rPr lang="en-US" altLang="zh-TW" sz="2400" dirty="0">
                <a:solidFill>
                  <a:srgbClr val="FF0000"/>
                </a:solidFill>
              </a:rPr>
              <a:t>?</a:t>
            </a:r>
            <a:endParaRPr lang="zh-TW" altLang="en-US" sz="2400" dirty="0">
              <a:solidFill>
                <a:srgbClr val="FF0000"/>
              </a:solidFill>
            </a:endParaRPr>
          </a:p>
        </p:txBody>
      </p:sp>
      <p:sp>
        <p:nvSpPr>
          <p:cNvPr id="11" name="文字方塊 10"/>
          <p:cNvSpPr txBox="1"/>
          <p:nvPr/>
        </p:nvSpPr>
        <p:spPr>
          <a:xfrm>
            <a:off x="1257299" y="4428213"/>
            <a:ext cx="2859313" cy="1200329"/>
          </a:xfrm>
          <a:prstGeom prst="rect">
            <a:avLst/>
          </a:prstGeom>
          <a:noFill/>
        </p:spPr>
        <p:txBody>
          <a:bodyPr wrap="square" rtlCol="0">
            <a:spAutoFit/>
          </a:bodyPr>
          <a:lstStyle/>
          <a:p>
            <a:r>
              <a:rPr lang="en-US" altLang="zh-TW" sz="2400" dirty="0">
                <a:solidFill>
                  <a:srgbClr val="FF0000"/>
                </a:solidFill>
              </a:rPr>
              <a:t>Let the expert in the states seem by machine </a:t>
            </a:r>
            <a:endParaRPr lang="en-US" altLang="zh-TW" sz="2400" dirty="0">
              <a:solidFill>
                <a:srgbClr val="FF0000"/>
              </a:solidFill>
            </a:endParaRPr>
          </a:p>
        </p:txBody>
      </p:sp>
      <p:sp>
        <p:nvSpPr>
          <p:cNvPr id="12" name="文字方塊 11"/>
          <p:cNvSpPr txBox="1"/>
          <p:nvPr/>
        </p:nvSpPr>
        <p:spPr>
          <a:xfrm>
            <a:off x="1289684" y="3305317"/>
            <a:ext cx="2859313" cy="460375"/>
          </a:xfrm>
          <a:prstGeom prst="rect">
            <a:avLst/>
          </a:prstGeom>
          <a:noFill/>
        </p:spPr>
        <p:txBody>
          <a:bodyPr wrap="square" rtlCol="0">
            <a:spAutoFit/>
          </a:bodyPr>
          <a:lstStyle/>
          <a:p>
            <a:r>
              <a:rPr lang="en-US" altLang="zh-TW" sz="2400" b="1" dirty="0">
                <a:solidFill>
                  <a:srgbClr val="FF0000"/>
                </a:solidFill>
              </a:rPr>
              <a:t>Dataset Aggregation</a:t>
            </a:r>
            <a:r>
              <a:rPr lang="en-US" altLang="zh-TW" sz="2400" b="1" dirty="0"/>
              <a:t> </a:t>
            </a:r>
            <a:endParaRPr lang="zh-TW" altLang="en-US" sz="2400" b="1" dirty="0"/>
          </a:p>
        </p:txBody>
      </p:sp>
      <p:sp>
        <p:nvSpPr>
          <p:cNvPr id="10" name="文本框 9"/>
          <p:cNvSpPr txBox="1"/>
          <p:nvPr/>
        </p:nvSpPr>
        <p:spPr>
          <a:xfrm>
            <a:off x="2675890" y="1230630"/>
            <a:ext cx="4572000" cy="645160"/>
          </a:xfrm>
          <a:prstGeom prst="rect">
            <a:avLst/>
          </a:prstGeom>
          <a:noFill/>
        </p:spPr>
        <p:txBody>
          <a:bodyPr wrap="square" rtlCol="0" anchor="t">
            <a:spAutoFit/>
          </a:bodyPr>
          <a:p>
            <a:r>
              <a:rPr lang="zh-CN" altLang="en-US">
                <a:sym typeface="+mn-ea"/>
              </a:rPr>
              <a:t>专家的示范，观测</a:t>
            </a:r>
            <a:r>
              <a:rPr lang="en-US" altLang="zh-CN">
                <a:sym typeface="+mn-ea"/>
              </a:rPr>
              <a:t>/</a:t>
            </a:r>
            <a:r>
              <a:rPr lang="zh-CN" altLang="en-US">
                <a:sym typeface="+mn-ea"/>
              </a:rPr>
              <a:t>状态是非常有限的，例如</a:t>
            </a:r>
            <a:r>
              <a:rPr lang="zh-CN" altLang="en-US">
                <a:sym typeface="+mn-ea"/>
              </a:rPr>
              <a:t>没有撞墙这种状况</a:t>
            </a:r>
            <a:endParaRPr lang="zh-CN" altLang="en-US">
              <a:sym typeface="+mn-ea"/>
            </a:endParaRPr>
          </a:p>
        </p:txBody>
      </p:sp>
      <p:sp>
        <p:nvSpPr>
          <p:cNvPr id="13" name="文本框 12"/>
          <p:cNvSpPr txBox="1"/>
          <p:nvPr/>
        </p:nvSpPr>
        <p:spPr>
          <a:xfrm>
            <a:off x="118110" y="5845175"/>
            <a:ext cx="4572000" cy="922020"/>
          </a:xfrm>
          <a:prstGeom prst="rect">
            <a:avLst/>
          </a:prstGeom>
          <a:noFill/>
        </p:spPr>
        <p:txBody>
          <a:bodyPr wrap="square" rtlCol="0" anchor="t">
            <a:spAutoFit/>
          </a:bodyPr>
          <a:p>
            <a:r>
              <a:rPr lang="zh-CN" altLang="en-US"/>
              <a:t>希望收集更多样的数据，而不是只收集专家所看到的观测；</a:t>
            </a:r>
            <a:r>
              <a:rPr lang="zh-CN" altLang="en-US"/>
              <a:t>即能够收集专家在各种极端的情况下所采取的行为。</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Behavior Cloning</a:t>
            </a:r>
            <a:endParaRPr lang="zh-TW" altLang="en-US" dirty="0"/>
          </a:p>
        </p:txBody>
      </p:sp>
      <p:sp>
        <p:nvSpPr>
          <p:cNvPr id="3" name="內容版面配置區 2"/>
          <p:cNvSpPr>
            <a:spLocks noGrp="1"/>
          </p:cNvSpPr>
          <p:nvPr>
            <p:ph idx="1"/>
          </p:nvPr>
        </p:nvSpPr>
        <p:spPr/>
        <p:txBody>
          <a:bodyPr>
            <a:normAutofit/>
          </a:bodyPr>
          <a:lstStyle/>
          <a:p>
            <a:r>
              <a:rPr lang="en-US" altLang="zh-TW" sz="2400" dirty="0"/>
              <a:t>Dataset Aggregation </a:t>
            </a:r>
            <a:endParaRPr lang="zh-TW" altLang="en-US" sz="2400" dirty="0"/>
          </a:p>
        </p:txBody>
      </p:sp>
      <p:sp>
        <p:nvSpPr>
          <p:cNvPr id="4" name="箭號: 彎曲 3"/>
          <p:cNvSpPr/>
          <p:nvPr/>
        </p:nvSpPr>
        <p:spPr>
          <a:xfrm>
            <a:off x="4640035" y="2550206"/>
            <a:ext cx="3875315" cy="3520849"/>
          </a:xfrm>
          <a:prstGeom prst="bentArrow">
            <a:avLst>
              <a:gd name="adj1" fmla="val 50000"/>
              <a:gd name="adj2" fmla="val 25000"/>
              <a:gd name="adj3" fmla="val 25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pic>
        <p:nvPicPr>
          <p:cNvPr id="2050" name="Picture 2" descr="「car png」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4617413" y="5112379"/>
            <a:ext cx="1862479" cy="83026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6737350" y="3468801"/>
            <a:ext cx="1565729" cy="461665"/>
          </a:xfrm>
          <a:prstGeom prst="rect">
            <a:avLst/>
          </a:prstGeom>
          <a:noFill/>
        </p:spPr>
        <p:txBody>
          <a:bodyPr wrap="square" rtlCol="0">
            <a:spAutoFit/>
          </a:bodyPr>
          <a:lstStyle/>
          <a:p>
            <a:r>
              <a:rPr lang="en-US" altLang="zh-TW" sz="2400" dirty="0">
                <a:solidFill>
                  <a:srgbClr val="FF0000"/>
                </a:solidFill>
              </a:rPr>
              <a:t>Expert</a:t>
            </a:r>
            <a:endParaRPr lang="zh-TW" altLang="en-US" sz="2400" dirty="0">
              <a:solidFill>
                <a:srgbClr val="FF0000"/>
              </a:solidFill>
            </a:endParaRPr>
          </a:p>
        </p:txBody>
      </p:sp>
      <mc:AlternateContent xmlns:mc="http://schemas.openxmlformats.org/markup-compatibility/2006">
        <mc:Choice xmlns:a14="http://schemas.microsoft.com/office/drawing/2010/main" Requires="a14">
          <p:sp>
            <p:nvSpPr>
              <p:cNvPr id="7" name="文字方塊 6"/>
              <p:cNvSpPr txBox="1"/>
              <p:nvPr/>
            </p:nvSpPr>
            <p:spPr>
              <a:xfrm>
                <a:off x="1286421" y="2302984"/>
                <a:ext cx="3121059" cy="830997"/>
              </a:xfrm>
              <a:prstGeom prst="rect">
                <a:avLst/>
              </a:prstGeom>
              <a:noFill/>
            </p:spPr>
            <p:txBody>
              <a:bodyPr wrap="square" rtlCol="0">
                <a:spAutoFit/>
              </a:bodyPr>
              <a:lstStyle/>
              <a:p>
                <a:r>
                  <a:rPr lang="en-US" altLang="zh-TW" sz="2400" dirty="0"/>
                  <a:t>Get actor </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𝜋</m:t>
                        </m:r>
                      </m:e>
                      <m:sub>
                        <m:r>
                          <a:rPr lang="en-US" altLang="zh-TW" sz="2400" b="0" i="1" smtClean="0">
                            <a:latin typeface="Cambria Math" panose="02040503050406030204" pitchFamily="18" charset="0"/>
                          </a:rPr>
                          <m:t>1</m:t>
                        </m:r>
                      </m:sub>
                    </m:sSub>
                  </m:oMath>
                </a14:m>
                <a:r>
                  <a:rPr lang="zh-TW" altLang="en-US" sz="2400" dirty="0"/>
                  <a:t> </a:t>
                </a:r>
                <a:r>
                  <a:rPr lang="en-US" altLang="zh-TW" sz="2400" dirty="0"/>
                  <a:t>by behavior cloning</a:t>
                </a:r>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1286421" y="2302984"/>
                <a:ext cx="3121059" cy="830997"/>
              </a:xfrm>
              <a:prstGeom prst="rect">
                <a:avLst/>
              </a:prstGeom>
              <a:blipFill rotWithShape="1">
                <a:blip r:embed="rId2"/>
                <a:stretch>
                  <a:fillRect l="-17" t="-57" r="19"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1286420" y="3260720"/>
                <a:ext cx="2884826" cy="830997"/>
              </a:xfrm>
              <a:prstGeom prst="rect">
                <a:avLst/>
              </a:prstGeom>
              <a:noFill/>
            </p:spPr>
            <p:txBody>
              <a:bodyPr wrap="square" rtlCol="0">
                <a:spAutoFit/>
              </a:bodyPr>
              <a:lstStyle/>
              <a:p>
                <a:r>
                  <a:rPr lang="en-US" altLang="zh-TW" sz="2400" dirty="0"/>
                  <a:t>Using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𝜋</m:t>
                        </m:r>
                      </m:e>
                      <m:sub>
                        <m:r>
                          <a:rPr lang="en-US" altLang="zh-TW" sz="2400" i="1">
                            <a:latin typeface="Cambria Math" panose="02040503050406030204" pitchFamily="18" charset="0"/>
                          </a:rPr>
                          <m:t>1</m:t>
                        </m:r>
                      </m:sub>
                    </m:sSub>
                  </m:oMath>
                </a14:m>
                <a:r>
                  <a:rPr lang="en-US" altLang="zh-TW" sz="2400" dirty="0"/>
                  <a:t>to interact with the environment </a:t>
                </a:r>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1286420" y="3260720"/>
                <a:ext cx="2884826" cy="830997"/>
              </a:xfrm>
              <a:prstGeom prst="rect">
                <a:avLst/>
              </a:prstGeom>
              <a:blipFill rotWithShape="1">
                <a:blip r:embed="rId3"/>
                <a:stretch>
                  <a:fillRect l="-19" t="-76" r="20"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1286420" y="5409335"/>
                <a:ext cx="2859313" cy="830997"/>
              </a:xfrm>
              <a:prstGeom prst="rect">
                <a:avLst/>
              </a:prstGeom>
              <a:noFill/>
            </p:spPr>
            <p:txBody>
              <a:bodyPr wrap="square" rtlCol="0">
                <a:spAutoFit/>
              </a:bodyPr>
              <a:lstStyle/>
              <a:p>
                <a:r>
                  <a:rPr lang="en-US" altLang="zh-TW" sz="2400" dirty="0"/>
                  <a:t>Using new data to train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𝜋</m:t>
                        </m:r>
                      </m:e>
                      <m:sub>
                        <m:r>
                          <a:rPr lang="en-US" altLang="zh-TW" sz="2400" b="0" i="1" smtClean="0">
                            <a:latin typeface="Cambria Math" panose="02040503050406030204" pitchFamily="18" charset="0"/>
                          </a:rPr>
                          <m:t>2</m:t>
                        </m:r>
                      </m:sub>
                    </m:sSub>
                  </m:oMath>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1286420" y="5409335"/>
                <a:ext cx="2859313" cy="830997"/>
              </a:xfrm>
              <a:prstGeom prst="rect">
                <a:avLst/>
              </a:prstGeom>
              <a:blipFill rotWithShape="1">
                <a:blip r:embed="rId4"/>
                <a:stretch>
                  <a:fillRect l="-19" t="-49" r="16" b="23"/>
                </a:stretch>
              </a:blipFill>
            </p:spPr>
            <p:txBody>
              <a:bodyPr/>
              <a:lstStyle/>
              <a:p>
                <a:r>
                  <a:rPr lang="zh-CN" altLang="en-US">
                    <a:noFill/>
                  </a:rPr>
                  <a:t> </a:t>
                </a:r>
              </a:p>
            </p:txBody>
          </p:sp>
        </mc:Fallback>
      </mc:AlternateContent>
      <p:sp>
        <p:nvSpPr>
          <p:cNvPr id="10" name="手繪多邊形: 圖案 9"/>
          <p:cNvSpPr/>
          <p:nvPr/>
        </p:nvSpPr>
        <p:spPr>
          <a:xfrm>
            <a:off x="5594061" y="2550206"/>
            <a:ext cx="638629" cy="2396051"/>
          </a:xfrm>
          <a:custGeom>
            <a:avLst/>
            <a:gdLst>
              <a:gd name="connsiteX0" fmla="*/ 0 w 638629"/>
              <a:gd name="connsiteY0" fmla="*/ 2743200 h 2743200"/>
              <a:gd name="connsiteX1" fmla="*/ 449943 w 638629"/>
              <a:gd name="connsiteY1" fmla="*/ 609600 h 2743200"/>
              <a:gd name="connsiteX2" fmla="*/ 638629 w 638629"/>
              <a:gd name="connsiteY2" fmla="*/ 0 h 2743200"/>
            </a:gdLst>
            <a:ahLst/>
            <a:cxnLst>
              <a:cxn ang="0">
                <a:pos x="connsiteX0" y="connsiteY0"/>
              </a:cxn>
              <a:cxn ang="0">
                <a:pos x="connsiteX1" y="connsiteY1"/>
              </a:cxn>
              <a:cxn ang="0">
                <a:pos x="connsiteX2" y="connsiteY2"/>
              </a:cxn>
            </a:cxnLst>
            <a:rect l="l" t="t" r="r" b="b"/>
            <a:pathLst>
              <a:path w="638629" h="2743200">
                <a:moveTo>
                  <a:pt x="0" y="2743200"/>
                </a:moveTo>
                <a:cubicBezTo>
                  <a:pt x="171752" y="1905000"/>
                  <a:pt x="343505" y="1066800"/>
                  <a:pt x="449943" y="609600"/>
                </a:cubicBezTo>
                <a:cubicBezTo>
                  <a:pt x="556381" y="152400"/>
                  <a:pt x="597505" y="76200"/>
                  <a:pt x="638629" y="0"/>
                </a:cubicBezTo>
              </a:path>
            </a:pathLst>
          </a:custGeom>
          <a:noFill/>
          <a:ln w="5715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4" name="文字方塊 13"/>
              <p:cNvSpPr txBox="1"/>
              <p:nvPr/>
            </p:nvSpPr>
            <p:spPr>
              <a:xfrm>
                <a:off x="1592160" y="4192617"/>
                <a:ext cx="2884826" cy="1200329"/>
              </a:xfrm>
              <a:prstGeom prst="rect">
                <a:avLst/>
              </a:prstGeom>
              <a:noFill/>
            </p:spPr>
            <p:txBody>
              <a:bodyPr wrap="square" rtlCol="0">
                <a:spAutoFit/>
              </a:bodyPr>
              <a:lstStyle/>
              <a:p>
                <a:r>
                  <a:rPr lang="en-US" altLang="zh-TW" sz="2400" dirty="0"/>
                  <a:t>Ask the expert to label the observation of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𝜋</m:t>
                        </m:r>
                      </m:e>
                      <m:sub>
                        <m:r>
                          <a:rPr lang="en-US" altLang="zh-TW" sz="2400" i="1">
                            <a:latin typeface="Cambria Math" panose="02040503050406030204" pitchFamily="18" charset="0"/>
                          </a:rPr>
                          <m:t>1</m:t>
                        </m:r>
                      </m:sub>
                    </m:sSub>
                  </m:oMath>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1592160" y="4192617"/>
                <a:ext cx="2884826" cy="1200329"/>
              </a:xfrm>
              <a:prstGeom prst="rect">
                <a:avLst/>
              </a:prstGeom>
              <a:blipFill rotWithShape="1">
                <a:blip r:embed="rId5"/>
                <a:stretch>
                  <a:fillRect l="-7" t="-29" r="8" b="44"/>
                </a:stretch>
              </a:blipFill>
            </p:spPr>
            <p:txBody>
              <a:bodyPr/>
              <a:lstStyle/>
              <a:p>
                <a:r>
                  <a:rPr lang="zh-CN" altLang="en-US">
                    <a:noFill/>
                  </a:rPr>
                  <a:t> </a:t>
                </a:r>
              </a:p>
            </p:txBody>
          </p:sp>
        </mc:Fallback>
      </mc:AlternateContent>
      <p:pic>
        <p:nvPicPr>
          <p:cNvPr id="16" name="圖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535" y="4988082"/>
            <a:ext cx="1010832" cy="1010832"/>
          </a:xfrm>
          <a:prstGeom prst="rect">
            <a:avLst/>
          </a:prstGeom>
        </p:spPr>
      </p:pic>
      <p:pic>
        <p:nvPicPr>
          <p:cNvPr id="18" name="圖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8959" y="1985425"/>
            <a:ext cx="946816" cy="1007901"/>
          </a:xfrm>
          <a:prstGeom prst="rect">
            <a:avLst/>
          </a:prstGeom>
        </p:spPr>
      </p:pic>
      <mc:AlternateContent xmlns:mc="http://schemas.openxmlformats.org/markup-compatibility/2006">
        <mc:Choice xmlns:a14="http://schemas.microsoft.com/office/drawing/2010/main" Requires="a14">
          <p:sp>
            <p:nvSpPr>
              <p:cNvPr id="19" name="矩形 18"/>
              <p:cNvSpPr/>
              <p:nvPr/>
            </p:nvSpPr>
            <p:spPr>
              <a:xfrm>
                <a:off x="5648902" y="4545087"/>
                <a:ext cx="571823" cy="461665"/>
              </a:xfrm>
              <a:prstGeom prst="rect">
                <a:avLst/>
              </a:prstGeom>
            </p:spPr>
            <p:txBody>
              <a:bodyPr wrap="none">
                <a:spAutoFit/>
              </a:bodyPr>
              <a:lstStyle/>
              <a:p>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𝜋</m:t>
                        </m:r>
                      </m:e>
                      <m:sub>
                        <m:r>
                          <a:rPr lang="en-US" altLang="zh-TW" sz="2400" i="1">
                            <a:latin typeface="Cambria Math" panose="02040503050406030204" pitchFamily="18" charset="0"/>
                          </a:rPr>
                          <m:t>1</m:t>
                        </m:r>
                      </m:sub>
                    </m:sSub>
                  </m:oMath>
                </a14:m>
                <a:r>
                  <a:rPr lang="zh-TW" altLang="en-US" sz="2400" dirty="0"/>
                  <a:t> </a:t>
                </a:r>
                <a:endParaRPr lang="zh-TW" altLang="en-US" sz="2400" dirty="0"/>
              </a:p>
            </p:txBody>
          </p:sp>
        </mc:Choice>
        <mc:Fallback>
          <p:sp>
            <p:nvSpPr>
              <p:cNvPr id="19" name="矩形 18"/>
              <p:cNvSpPr>
                <a:spLocks noRot="1" noChangeAspect="1" noMove="1" noResize="1" noEditPoints="1" noAdjustHandles="1" noChangeArrowheads="1" noChangeShapeType="1" noTextEdit="1"/>
              </p:cNvSpPr>
              <p:nvPr/>
            </p:nvSpPr>
            <p:spPr>
              <a:xfrm>
                <a:off x="5648902" y="4545087"/>
                <a:ext cx="571823" cy="461665"/>
              </a:xfrm>
              <a:prstGeom prst="rect">
                <a:avLst/>
              </a:prstGeom>
              <a:blipFill rotWithShape="1">
                <a:blip r:embed="rId8"/>
                <a:stretch>
                  <a:fillRect l="-101" t="-85" r="-8615" b="89"/>
                </a:stretch>
              </a:blipFill>
            </p:spPr>
            <p:txBody>
              <a:bodyPr/>
              <a:lstStyle/>
              <a:p>
                <a:r>
                  <a:rPr lang="zh-CN" altLang="en-US">
                    <a:noFill/>
                  </a:rPr>
                  <a:t> </a:t>
                </a:r>
              </a:p>
            </p:txBody>
          </p:sp>
        </mc:Fallback>
      </mc:AlternateContent>
      <p:pic>
        <p:nvPicPr>
          <p:cNvPr id="21" name="Picture 2" descr="「car png」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6254064">
            <a:off x="4786797" y="3713434"/>
            <a:ext cx="1862479" cy="830262"/>
          </a:xfrm>
          <a:prstGeom prst="rect">
            <a:avLst/>
          </a:prstGeom>
          <a:noFill/>
          <a:extLst>
            <a:ext uri="{909E8E84-426E-40DD-AFC4-6F175D3DCCD1}">
              <a14:hiddenFill xmlns:a14="http://schemas.microsoft.com/office/drawing/2010/main">
                <a:solidFill>
                  <a:srgbClr val="FFFFFF"/>
                </a:solidFill>
              </a14:hiddenFill>
            </a:ext>
          </a:extLst>
        </p:spPr>
      </p:pic>
      <p:pic>
        <p:nvPicPr>
          <p:cNvPr id="22" name="圖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4800" y="3481716"/>
            <a:ext cx="1010832" cy="1010832"/>
          </a:xfrm>
          <a:prstGeom prst="rect">
            <a:avLst/>
          </a:prstGeom>
        </p:spPr>
      </p:pic>
      <p:cxnSp>
        <p:nvCxnSpPr>
          <p:cNvPr id="23" name="直線單箭頭接點 22"/>
          <p:cNvCxnSpPr/>
          <p:nvPr/>
        </p:nvCxnSpPr>
        <p:spPr>
          <a:xfrm flipV="1">
            <a:off x="5939031" y="3584217"/>
            <a:ext cx="664317" cy="2308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 descr="「car png」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6254064">
            <a:off x="5183715" y="2337902"/>
            <a:ext cx="1862479" cy="83026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線單箭頭接點 25"/>
          <p:cNvCxnSpPr/>
          <p:nvPr/>
        </p:nvCxnSpPr>
        <p:spPr>
          <a:xfrm>
            <a:off x="6349405" y="2700214"/>
            <a:ext cx="764267" cy="2286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007978" y="2489711"/>
            <a:ext cx="1565729" cy="461665"/>
          </a:xfrm>
          <a:prstGeom prst="rect">
            <a:avLst/>
          </a:prstGeom>
          <a:noFill/>
        </p:spPr>
        <p:txBody>
          <a:bodyPr wrap="square" rtlCol="0">
            <a:spAutoFit/>
          </a:bodyPr>
          <a:lstStyle/>
          <a:p>
            <a:r>
              <a:rPr lang="en-US" altLang="zh-TW" sz="2400" dirty="0">
                <a:solidFill>
                  <a:srgbClr val="FF0000"/>
                </a:solidFill>
              </a:rPr>
              <a:t>Expert</a:t>
            </a:r>
            <a:endParaRPr lang="zh-TW" altLang="en-US" sz="2400" dirty="0">
              <a:solidFill>
                <a:srgbClr val="FF0000"/>
              </a:solidFill>
            </a:endParaRPr>
          </a:p>
        </p:txBody>
      </p:sp>
      <p:sp>
        <p:nvSpPr>
          <p:cNvPr id="5" name="文本框 4"/>
          <p:cNvSpPr txBox="1"/>
          <p:nvPr/>
        </p:nvSpPr>
        <p:spPr>
          <a:xfrm>
            <a:off x="4639945" y="1224915"/>
            <a:ext cx="4100195" cy="645160"/>
          </a:xfrm>
          <a:prstGeom prst="rect">
            <a:avLst/>
          </a:prstGeom>
          <a:noFill/>
        </p:spPr>
        <p:txBody>
          <a:bodyPr wrap="square" rtlCol="0" anchor="t">
            <a:spAutoFit/>
          </a:bodyPr>
          <a:p>
            <a:r>
              <a:rPr lang="zh-CN" altLang="en-US"/>
              <a:t>采集人类在快要撞墙的时候，会采取什么样的行为</a:t>
            </a:r>
            <a:r>
              <a:rPr lang="en-US" altLang="zh-CN"/>
              <a:t>  ==&gt; </a:t>
            </a:r>
            <a:r>
              <a:rPr lang="zh-CN" altLang="en-US" b="1">
                <a:solidFill>
                  <a:srgbClr val="FF0000"/>
                </a:solidFill>
                <a:sym typeface="+mn-ea"/>
              </a:rPr>
              <a:t>数据集聚合</a:t>
            </a:r>
            <a:endParaRPr lang="zh-CN" altLang="en-US" b="1">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0" grpId="0" animBg="1"/>
      <p:bldP spid="14" grpId="0"/>
      <p:bldP spid="19"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Behavior Cloning</a:t>
            </a:r>
            <a:endParaRPr lang="zh-TW" altLang="en-US" dirty="0"/>
          </a:p>
        </p:txBody>
      </p:sp>
      <p:pic>
        <p:nvPicPr>
          <p:cNvPr id="5" name="生活大爆炸-----Sheldon 学中文那段.mp4  chinese - YouTube [360p] - 1of2">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779462" y="1753305"/>
            <a:ext cx="7735888" cy="4351338"/>
          </a:xfrm>
        </p:spPr>
      </p:pic>
      <p:sp>
        <p:nvSpPr>
          <p:cNvPr id="6" name="矩形 5"/>
          <p:cNvSpPr/>
          <p:nvPr/>
        </p:nvSpPr>
        <p:spPr>
          <a:xfrm>
            <a:off x="1914071" y="6167259"/>
            <a:ext cx="5522686" cy="369332"/>
          </a:xfrm>
          <a:prstGeom prst="rect">
            <a:avLst/>
          </a:prstGeom>
        </p:spPr>
        <p:txBody>
          <a:bodyPr wrap="square">
            <a:spAutoFit/>
          </a:bodyPr>
          <a:lstStyle/>
          <a:p>
            <a:pPr algn="ctr"/>
            <a:r>
              <a:rPr lang="zh-TW" altLang="en-US" dirty="0"/>
              <a:t>https://www.youtube.com/watch?v=j2FSB3bseek</a:t>
            </a:r>
            <a:endParaRPr lang="zh-TW" altLang="en-US" dirty="0"/>
          </a:p>
        </p:txBody>
      </p:sp>
      <p:sp>
        <p:nvSpPr>
          <p:cNvPr id="7" name="矩形 6"/>
          <p:cNvSpPr/>
          <p:nvPr/>
        </p:nvSpPr>
        <p:spPr>
          <a:xfrm>
            <a:off x="5958115" y="427742"/>
            <a:ext cx="2957285" cy="1200329"/>
          </a:xfrm>
          <a:prstGeom prst="rect">
            <a:avLst/>
          </a:prstGeom>
        </p:spPr>
        <p:txBody>
          <a:bodyPr wrap="square">
            <a:spAutoFit/>
          </a:bodyPr>
          <a:lstStyle/>
          <a:p>
            <a:r>
              <a:rPr lang="en-US" altLang="zh-TW" sz="2400" dirty="0"/>
              <a:t>The agent will copy every behavior, even irrelevant actions.</a:t>
            </a:r>
            <a:endParaRPr lang="en-US" altLang="zh-TW" sz="2400"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good png」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V="1">
            <a:off x="6770477" y="4204496"/>
            <a:ext cx="839611" cy="78103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ood png」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56640" y="4177548"/>
            <a:ext cx="839611" cy="78103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Behavior Cloning</a:t>
            </a:r>
            <a:endParaRPr lang="zh-TW" altLang="en-US" dirty="0"/>
          </a:p>
        </p:txBody>
      </p:sp>
      <p:sp>
        <p:nvSpPr>
          <p:cNvPr id="3" name="內容版面配置區 2"/>
          <p:cNvSpPr>
            <a:spLocks noGrp="1"/>
          </p:cNvSpPr>
          <p:nvPr>
            <p:ph idx="1"/>
          </p:nvPr>
        </p:nvSpPr>
        <p:spPr>
          <a:xfrm>
            <a:off x="628650" y="1825624"/>
            <a:ext cx="7886700" cy="4792889"/>
          </a:xfrm>
        </p:spPr>
        <p:txBody>
          <a:bodyPr>
            <a:normAutofit/>
          </a:bodyPr>
          <a:lstStyle/>
          <a:p>
            <a:r>
              <a:rPr lang="zh-CN" altLang="en-US" dirty="0"/>
              <a:t>问题</a:t>
            </a:r>
            <a:r>
              <a:rPr lang="en-US" altLang="zh-CN" dirty="0"/>
              <a:t>1</a:t>
            </a:r>
            <a:r>
              <a:rPr lang="en-US" altLang="zh-TW" dirty="0"/>
              <a:t>: if machine has limited capacity, it may choose the wrong behavior to copy. </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Some behavior must copy, but some can be ignored. </a:t>
            </a:r>
            <a:endParaRPr lang="en-US" altLang="zh-TW" dirty="0"/>
          </a:p>
          <a:p>
            <a:pPr lvl="1"/>
            <a:r>
              <a:rPr lang="en-US" altLang="zh-TW" sz="2800" dirty="0"/>
              <a:t>Supervised learning takes all errors equally</a:t>
            </a:r>
            <a:endParaRPr lang="zh-TW" altLang="en-US" sz="2800" dirty="0"/>
          </a:p>
        </p:txBody>
      </p:sp>
      <p:sp>
        <p:nvSpPr>
          <p:cNvPr id="5" name="文字方塊 4"/>
          <p:cNvSpPr txBox="1"/>
          <p:nvPr/>
        </p:nvSpPr>
        <p:spPr>
          <a:xfrm>
            <a:off x="3719428" y="2847399"/>
            <a:ext cx="1072015" cy="461665"/>
          </a:xfrm>
          <a:prstGeom prst="rect">
            <a:avLst/>
          </a:prstGeom>
          <a:noFill/>
        </p:spPr>
        <p:txBody>
          <a:bodyPr wrap="square" rtlCol="0">
            <a:spAutoFit/>
          </a:bodyPr>
          <a:lstStyle/>
          <a:p>
            <a:r>
              <a:rPr lang="en-US" altLang="zh-TW" sz="2400" dirty="0"/>
              <a:t>speech</a:t>
            </a:r>
            <a:endParaRPr lang="zh-TW" altLang="en-US" sz="2400" dirty="0"/>
          </a:p>
        </p:txBody>
      </p:sp>
      <p:sp>
        <p:nvSpPr>
          <p:cNvPr id="6" name="矩形 5"/>
          <p:cNvSpPr/>
          <p:nvPr/>
        </p:nvSpPr>
        <p:spPr>
          <a:xfrm>
            <a:off x="1600739" y="3143885"/>
            <a:ext cx="957943" cy="1183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NN</a:t>
            </a:r>
            <a:endParaRPr lang="zh-TW" altLang="en-US" sz="2400" dirty="0"/>
          </a:p>
        </p:txBody>
      </p:sp>
      <p:sp>
        <p:nvSpPr>
          <p:cNvPr id="7" name="文字方塊 6"/>
          <p:cNvSpPr txBox="1"/>
          <p:nvPr/>
        </p:nvSpPr>
        <p:spPr>
          <a:xfrm>
            <a:off x="1319978" y="4337233"/>
            <a:ext cx="1519464" cy="461665"/>
          </a:xfrm>
          <a:prstGeom prst="rect">
            <a:avLst/>
          </a:prstGeom>
          <a:noFill/>
        </p:spPr>
        <p:txBody>
          <a:bodyPr wrap="square" rtlCol="0">
            <a:spAutoFit/>
          </a:bodyPr>
          <a:lstStyle/>
          <a:p>
            <a:pPr algn="ctr"/>
            <a:r>
              <a:rPr lang="en-US" altLang="zh-TW" sz="2400" dirty="0"/>
              <a:t>Actor</a:t>
            </a:r>
            <a:endParaRPr lang="zh-TW" altLang="en-US" sz="2400" dirty="0"/>
          </a:p>
        </p:txBody>
      </p:sp>
      <p:sp>
        <p:nvSpPr>
          <p:cNvPr id="8" name="箭號: 向右 7"/>
          <p:cNvSpPr/>
          <p:nvPr/>
        </p:nvSpPr>
        <p:spPr>
          <a:xfrm>
            <a:off x="1045252" y="3309064"/>
            <a:ext cx="478972" cy="6821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文字方塊 8"/>
          <p:cNvSpPr txBox="1"/>
          <p:nvPr/>
        </p:nvSpPr>
        <p:spPr>
          <a:xfrm>
            <a:off x="539696" y="3388539"/>
            <a:ext cx="457874" cy="523220"/>
          </a:xfrm>
          <a:prstGeom prst="rect">
            <a:avLst/>
          </a:prstGeom>
          <a:noFill/>
        </p:spPr>
        <p:txBody>
          <a:bodyPr wrap="square" rtlCol="0">
            <a:spAutoFit/>
          </a:bodyPr>
          <a:lstStyle/>
          <a:p>
            <a:r>
              <a:rPr lang="en-US" altLang="zh-TW" sz="2800" dirty="0" err="1"/>
              <a:t>s</a:t>
            </a:r>
            <a:r>
              <a:rPr lang="en-US" altLang="zh-TW" sz="2800" baseline="-25000" dirty="0" err="1"/>
              <a:t>i</a:t>
            </a:r>
            <a:endParaRPr lang="zh-TW" altLang="en-US" sz="2800" baseline="-25000" dirty="0"/>
          </a:p>
        </p:txBody>
      </p:sp>
      <p:sp>
        <p:nvSpPr>
          <p:cNvPr id="10" name="箭號: 向右 9"/>
          <p:cNvSpPr/>
          <p:nvPr/>
        </p:nvSpPr>
        <p:spPr>
          <a:xfrm>
            <a:off x="2635197" y="3309064"/>
            <a:ext cx="478972" cy="6821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文字方塊 10"/>
          <p:cNvSpPr txBox="1"/>
          <p:nvPr/>
        </p:nvSpPr>
        <p:spPr>
          <a:xfrm>
            <a:off x="3114169" y="3334698"/>
            <a:ext cx="457874" cy="523220"/>
          </a:xfrm>
          <a:prstGeom prst="rect">
            <a:avLst/>
          </a:prstGeom>
          <a:noFill/>
        </p:spPr>
        <p:txBody>
          <a:bodyPr wrap="square" rtlCol="0">
            <a:spAutoFit/>
          </a:bodyPr>
          <a:lstStyle/>
          <a:p>
            <a:r>
              <a:rPr lang="en-US" altLang="zh-TW" sz="2800" dirty="0" err="1"/>
              <a:t>a</a:t>
            </a:r>
            <a:r>
              <a:rPr lang="en-US" altLang="zh-TW" sz="2800" baseline="-25000" dirty="0" err="1"/>
              <a:t>i</a:t>
            </a:r>
            <a:endParaRPr lang="zh-TW" altLang="en-US" sz="2800" baseline="-25000" dirty="0"/>
          </a:p>
        </p:txBody>
      </p:sp>
      <p:sp>
        <p:nvSpPr>
          <p:cNvPr id="12" name="文字方塊 11"/>
          <p:cNvSpPr txBox="1"/>
          <p:nvPr/>
        </p:nvSpPr>
        <p:spPr>
          <a:xfrm>
            <a:off x="3719428" y="3991235"/>
            <a:ext cx="1121946" cy="461665"/>
          </a:xfrm>
          <a:prstGeom prst="rect">
            <a:avLst/>
          </a:prstGeom>
          <a:noFill/>
        </p:spPr>
        <p:txBody>
          <a:bodyPr wrap="square" rtlCol="0">
            <a:spAutoFit/>
          </a:bodyPr>
          <a:lstStyle/>
          <a:p>
            <a:r>
              <a:rPr lang="en-US" altLang="zh-TW" sz="2400" dirty="0"/>
              <a:t>gesture</a:t>
            </a:r>
            <a:endParaRPr lang="zh-TW" altLang="en-US" sz="2400" dirty="0"/>
          </a:p>
        </p:txBody>
      </p:sp>
      <p:sp>
        <p:nvSpPr>
          <p:cNvPr id="14" name="矩形 13"/>
          <p:cNvSpPr/>
          <p:nvPr/>
        </p:nvSpPr>
        <p:spPr>
          <a:xfrm>
            <a:off x="5598902" y="3165354"/>
            <a:ext cx="957943" cy="1183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NN</a:t>
            </a:r>
            <a:endParaRPr lang="zh-TW" altLang="en-US" sz="2400" dirty="0"/>
          </a:p>
        </p:txBody>
      </p:sp>
      <p:sp>
        <p:nvSpPr>
          <p:cNvPr id="15" name="文字方塊 14"/>
          <p:cNvSpPr txBox="1"/>
          <p:nvPr/>
        </p:nvSpPr>
        <p:spPr>
          <a:xfrm>
            <a:off x="5318141" y="4358702"/>
            <a:ext cx="1519464" cy="461665"/>
          </a:xfrm>
          <a:prstGeom prst="rect">
            <a:avLst/>
          </a:prstGeom>
          <a:noFill/>
        </p:spPr>
        <p:txBody>
          <a:bodyPr wrap="square" rtlCol="0">
            <a:spAutoFit/>
          </a:bodyPr>
          <a:lstStyle/>
          <a:p>
            <a:pPr algn="ctr"/>
            <a:r>
              <a:rPr lang="en-US" altLang="zh-TW" sz="2400" dirty="0"/>
              <a:t>Actor</a:t>
            </a:r>
            <a:endParaRPr lang="zh-TW" altLang="en-US" sz="2400" dirty="0"/>
          </a:p>
        </p:txBody>
      </p:sp>
      <p:sp>
        <p:nvSpPr>
          <p:cNvPr id="16" name="箭號: 向右 15"/>
          <p:cNvSpPr/>
          <p:nvPr/>
        </p:nvSpPr>
        <p:spPr>
          <a:xfrm>
            <a:off x="5043415" y="3330533"/>
            <a:ext cx="478972" cy="6821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文字方塊 16"/>
          <p:cNvSpPr txBox="1"/>
          <p:nvPr/>
        </p:nvSpPr>
        <p:spPr>
          <a:xfrm>
            <a:off x="4537859" y="3410008"/>
            <a:ext cx="457874" cy="523220"/>
          </a:xfrm>
          <a:prstGeom prst="rect">
            <a:avLst/>
          </a:prstGeom>
          <a:noFill/>
        </p:spPr>
        <p:txBody>
          <a:bodyPr wrap="square" rtlCol="0">
            <a:spAutoFit/>
          </a:bodyPr>
          <a:lstStyle/>
          <a:p>
            <a:r>
              <a:rPr lang="en-US" altLang="zh-TW" sz="2800" dirty="0" err="1"/>
              <a:t>s</a:t>
            </a:r>
            <a:r>
              <a:rPr lang="en-US" altLang="zh-TW" sz="2800" baseline="-25000" dirty="0" err="1"/>
              <a:t>i</a:t>
            </a:r>
            <a:endParaRPr lang="zh-TW" altLang="en-US" sz="2800" baseline="-25000" dirty="0"/>
          </a:p>
        </p:txBody>
      </p:sp>
      <p:sp>
        <p:nvSpPr>
          <p:cNvPr id="18" name="箭號: 向右 17"/>
          <p:cNvSpPr/>
          <p:nvPr/>
        </p:nvSpPr>
        <p:spPr>
          <a:xfrm>
            <a:off x="6633360" y="3330533"/>
            <a:ext cx="478972" cy="6821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文字方塊 18"/>
          <p:cNvSpPr txBox="1"/>
          <p:nvPr/>
        </p:nvSpPr>
        <p:spPr>
          <a:xfrm>
            <a:off x="7112332" y="3356167"/>
            <a:ext cx="457874" cy="523220"/>
          </a:xfrm>
          <a:prstGeom prst="rect">
            <a:avLst/>
          </a:prstGeom>
          <a:noFill/>
        </p:spPr>
        <p:txBody>
          <a:bodyPr wrap="square" rtlCol="0">
            <a:spAutoFit/>
          </a:bodyPr>
          <a:lstStyle/>
          <a:p>
            <a:r>
              <a:rPr lang="en-US" altLang="zh-TW" sz="2800" dirty="0" err="1"/>
              <a:t>a</a:t>
            </a:r>
            <a:r>
              <a:rPr lang="en-US" altLang="zh-TW" sz="2800" baseline="-25000" dirty="0" err="1"/>
              <a:t>i</a:t>
            </a:r>
            <a:endParaRPr lang="zh-TW" altLang="en-US" sz="2800" baseline="-25000" dirty="0"/>
          </a:p>
        </p:txBody>
      </p:sp>
      <p:sp>
        <p:nvSpPr>
          <p:cNvPr id="21" name="文字方塊 20"/>
          <p:cNvSpPr txBox="1"/>
          <p:nvPr/>
        </p:nvSpPr>
        <p:spPr>
          <a:xfrm>
            <a:off x="7721703" y="2882384"/>
            <a:ext cx="1072015" cy="461665"/>
          </a:xfrm>
          <a:prstGeom prst="rect">
            <a:avLst/>
          </a:prstGeom>
          <a:noFill/>
        </p:spPr>
        <p:txBody>
          <a:bodyPr wrap="square" rtlCol="0">
            <a:spAutoFit/>
          </a:bodyPr>
          <a:lstStyle/>
          <a:p>
            <a:r>
              <a:rPr lang="en-US" altLang="zh-TW" sz="2400" dirty="0"/>
              <a:t>speech</a:t>
            </a:r>
            <a:endParaRPr lang="zh-TW" altLang="en-US" sz="2400" dirty="0"/>
          </a:p>
        </p:txBody>
      </p:sp>
      <p:sp>
        <p:nvSpPr>
          <p:cNvPr id="22" name="文字方塊 21"/>
          <p:cNvSpPr txBox="1"/>
          <p:nvPr/>
        </p:nvSpPr>
        <p:spPr>
          <a:xfrm>
            <a:off x="7721703" y="4026220"/>
            <a:ext cx="1121946" cy="461665"/>
          </a:xfrm>
          <a:prstGeom prst="rect">
            <a:avLst/>
          </a:prstGeom>
          <a:noFill/>
        </p:spPr>
        <p:txBody>
          <a:bodyPr wrap="square" rtlCol="0">
            <a:spAutoFit/>
          </a:bodyPr>
          <a:lstStyle/>
          <a:p>
            <a:r>
              <a:rPr lang="en-US" altLang="zh-TW" sz="2400" dirty="0"/>
              <a:t>gesture</a:t>
            </a:r>
            <a:endParaRPr lang="zh-TW" altLang="en-US" sz="2400" dirty="0"/>
          </a:p>
        </p:txBody>
      </p:sp>
      <p:cxnSp>
        <p:nvCxnSpPr>
          <p:cNvPr id="23" name="直線單箭頭接點 22"/>
          <p:cNvCxnSpPr/>
          <p:nvPr/>
        </p:nvCxnSpPr>
        <p:spPr>
          <a:xfrm flipV="1">
            <a:off x="3314418" y="3067312"/>
            <a:ext cx="436717" cy="456472"/>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3356284" y="3863689"/>
            <a:ext cx="437383" cy="450202"/>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V="1">
            <a:off x="7330746" y="3042113"/>
            <a:ext cx="436717" cy="456472"/>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7372612" y="3838490"/>
            <a:ext cx="437383" cy="450202"/>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4" descr="相關圖片"/>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9760" y="3747761"/>
            <a:ext cx="432866" cy="4328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相關圖片"/>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7340" y="2952884"/>
            <a:ext cx="432866" cy="43286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429635" y="230505"/>
            <a:ext cx="4572000" cy="429895"/>
          </a:xfrm>
          <a:prstGeom prst="rect">
            <a:avLst/>
          </a:prstGeom>
          <a:noFill/>
        </p:spPr>
        <p:txBody>
          <a:bodyPr wrap="square" rtlCol="0" anchor="t">
            <a:spAutoFit/>
          </a:bodyPr>
          <a:p>
            <a:r>
              <a:rPr lang="zh-CN" altLang="en-US" sz="2200" b="1" u="sng"/>
              <a:t>什么该学，什么不该学！</a:t>
            </a:r>
            <a:endParaRPr lang="zh-CN" altLang="en-US" sz="2200" b="1" u="sng"/>
          </a:p>
        </p:txBody>
      </p:sp>
      <p:sp>
        <p:nvSpPr>
          <p:cNvPr id="13" name="文本框 12"/>
          <p:cNvSpPr txBox="1"/>
          <p:nvPr/>
        </p:nvSpPr>
        <p:spPr>
          <a:xfrm>
            <a:off x="283210" y="6163945"/>
            <a:ext cx="7287260" cy="591185"/>
          </a:xfrm>
          <a:prstGeom prst="rect">
            <a:avLst/>
          </a:prstGeom>
          <a:noFill/>
        </p:spPr>
        <p:txBody>
          <a:bodyPr wrap="square" rtlCol="0" anchor="t">
            <a:noAutofit/>
          </a:bodyPr>
          <a:p>
            <a:r>
              <a:rPr lang="zh-CN" altLang="en-US"/>
              <a:t>单纯的行为克隆，智能体只是复制专家所有的行为，不知道哪些行为是重要的哪些行为是不重要的。</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问题</a:t>
            </a:r>
            <a:r>
              <a:rPr lang="en-US" altLang="zh-CN" dirty="0"/>
              <a:t>2</a:t>
            </a:r>
            <a:r>
              <a:rPr lang="zh-CN" altLang="en-US" dirty="0"/>
              <a:t>：</a:t>
            </a:r>
            <a:r>
              <a:rPr lang="en-US" altLang="zh-TW" dirty="0"/>
              <a:t>Mismatch</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411480" y="1315720"/>
                <a:ext cx="7886700" cy="4351338"/>
              </a:xfrm>
            </p:spPr>
            <p:txBody>
              <a:bodyPr>
                <a:noAutofit/>
              </a:bodyPr>
              <a:lstStyle/>
              <a:p>
                <a:r>
                  <a:rPr lang="en-US" altLang="zh-TW" dirty="0"/>
                  <a:t>In supervised learning, we expect training and testing data have the same distribution. </a:t>
                </a:r>
                <a:endParaRPr lang="en-US" altLang="zh-TW" dirty="0"/>
              </a:p>
              <a:p>
                <a:r>
                  <a:rPr lang="en-US" altLang="zh-TW" dirty="0"/>
                  <a:t>In behavior cloning:</a:t>
                </a:r>
                <a:endParaRPr lang="en-US" altLang="zh-TW" dirty="0"/>
              </a:p>
              <a:p>
                <a:pPr lvl="1"/>
                <a:r>
                  <a:rPr lang="en-US" altLang="zh-TW" sz="2800" dirty="0"/>
                  <a:t>Training: </a:t>
                </a:r>
                <a14:m>
                  <m:oMath xmlns:m="http://schemas.openxmlformats.org/officeDocument/2006/math">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e>
                    </m:d>
                    <m:r>
                      <a:rPr lang="en-US" altLang="zh-TW" sz="2800" b="0" i="1" smtClean="0">
                        <a:latin typeface="Cambria Math" panose="02040503050406030204" pitchFamily="18" charset="0"/>
                      </a:rPr>
                      <m:t>~</m:t>
                    </m:r>
                    <m:acc>
                      <m:accPr>
                        <m:ctrlPr>
                          <a:rPr lang="en-US" altLang="zh-TW" sz="2800" b="0" i="1" smtClean="0">
                            <a:latin typeface="Cambria Math" panose="02040503050406030204" pitchFamily="18" charset="0"/>
                          </a:rPr>
                        </m:ctrlPr>
                      </m:accPr>
                      <m:e>
                        <m:r>
                          <a:rPr lang="zh-TW" altLang="en-US" sz="2800" b="0" i="1" smtClean="0">
                            <a:latin typeface="Cambria Math" panose="02040503050406030204" pitchFamily="18" charset="0"/>
                          </a:rPr>
                          <m:t>𝜋</m:t>
                        </m:r>
                      </m:e>
                    </m:acc>
                  </m:oMath>
                </a14:m>
                <a:r>
                  <a:rPr lang="en-US" altLang="zh-TW" sz="2800" dirty="0"/>
                  <a:t> (expert) </a:t>
                </a:r>
                <a:endParaRPr lang="en-US" altLang="zh-TW" sz="2800" dirty="0"/>
              </a:p>
              <a:p>
                <a:pPr lvl="2"/>
                <a:r>
                  <a:rPr lang="en-US" altLang="zh-TW" sz="2800" b="1" i="1" u="sng" dirty="0"/>
                  <a:t>Action a taken by actor influences the distribution of s</a:t>
                </a:r>
                <a:endParaRPr lang="en-US" altLang="zh-TW" sz="2800" b="1" i="1" u="sng" dirty="0"/>
              </a:p>
              <a:p>
                <a:pPr lvl="1"/>
                <a:r>
                  <a:rPr lang="en-US" altLang="zh-TW" sz="2800" dirty="0"/>
                  <a:t>Testing: </a:t>
                </a:r>
                <a14:m>
                  <m:oMath xmlns:m="http://schemas.openxmlformats.org/officeDocument/2006/math">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r>
                          <a:rPr lang="en-US" altLang="zh-TW" sz="2800" i="1">
                            <a:latin typeface="Cambria Math" panose="02040503050406030204" pitchFamily="18" charset="0"/>
                          </a:rPr>
                          <m:t>𝑎</m:t>
                        </m:r>
                        <m:r>
                          <a:rPr lang="en-US" altLang="zh-TW" sz="2800" b="0" i="1" smtClean="0">
                            <a:latin typeface="Cambria Math" panose="02040503050406030204" pitchFamily="18" charset="0"/>
                          </a:rPr>
                          <m:t>′</m:t>
                        </m:r>
                      </m:e>
                    </m:d>
                    <m:r>
                      <a:rPr lang="en-US" altLang="zh-TW" sz="2800" i="1">
                        <a:latin typeface="Cambria Math" panose="02040503050406030204" pitchFamily="18" charset="0"/>
                      </a:rPr>
                      <m:t>~</m:t>
                    </m:r>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b="0" i="1" smtClean="0">
                            <a:latin typeface="Cambria Math" panose="02040503050406030204" pitchFamily="18" charset="0"/>
                          </a:rPr>
                          <m:t>∗</m:t>
                        </m:r>
                      </m:sup>
                    </m:sSup>
                    <m:r>
                      <a:rPr lang="en-US" altLang="zh-TW" sz="2800" i="1" smtClean="0">
                        <a:latin typeface="Cambria Math" panose="02040503050406030204" pitchFamily="18" charset="0"/>
                      </a:rPr>
                      <m:t> </m:t>
                    </m:r>
                  </m:oMath>
                </a14:m>
                <a:r>
                  <a:rPr lang="en-US" altLang="zh-TW" sz="2800" dirty="0"/>
                  <a:t>(actor cloning expert)</a:t>
                </a:r>
                <a:endParaRPr lang="en-US" altLang="zh-TW" sz="2800" dirty="0"/>
              </a:p>
              <a:p>
                <a:pPr lvl="2"/>
                <a:r>
                  <a:rPr lang="en-US" altLang="zh-TW" sz="2800" dirty="0"/>
                  <a:t>If </a:t>
                </a:r>
                <a14:m>
                  <m:oMath xmlns:m="http://schemas.openxmlformats.org/officeDocument/2006/math">
                    <m:acc>
                      <m:accPr>
                        <m:ctrlPr>
                          <a:rPr lang="en-US" altLang="zh-TW" sz="2800" i="1">
                            <a:latin typeface="Cambria Math" panose="02040503050406030204" pitchFamily="18" charset="0"/>
                          </a:rPr>
                        </m:ctrlPr>
                      </m:accPr>
                      <m:e>
                        <m:r>
                          <a:rPr lang="zh-TW" altLang="en-US" sz="2800" i="1">
                            <a:latin typeface="Cambria Math" panose="02040503050406030204" pitchFamily="18" charset="0"/>
                          </a:rPr>
                          <m:t>𝜋</m:t>
                        </m:r>
                      </m:e>
                    </m:acc>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oMath>
                </a14:m>
                <a:r>
                  <a:rPr lang="en-US" altLang="zh-TW" sz="2800" dirty="0"/>
                  <a:t>, </a:t>
                </a:r>
                <a14:m>
                  <m:oMath xmlns:m="http://schemas.openxmlformats.org/officeDocument/2006/math">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i="1">
                            <a:latin typeface="Cambria Math" panose="02040503050406030204" pitchFamily="18" charset="0"/>
                          </a:rPr>
                          <m:t>,</m:t>
                        </m:r>
                        <m:r>
                          <a:rPr lang="en-US" altLang="zh-TW" sz="2800" i="1">
                            <a:latin typeface="Cambria Math" panose="02040503050406030204" pitchFamily="18" charset="0"/>
                          </a:rPr>
                          <m:t>𝑎</m:t>
                        </m:r>
                      </m:e>
                    </m:d>
                  </m:oMath>
                </a14:m>
                <a:r>
                  <a:rPr lang="zh-TW" altLang="en-US" sz="2800" dirty="0"/>
                  <a:t> </a:t>
                </a:r>
                <a:r>
                  <a:rPr lang="en-US" altLang="zh-TW" sz="2800" dirty="0"/>
                  <a:t>and </a:t>
                </a:r>
                <a14:m>
                  <m:oMath xmlns:m="http://schemas.openxmlformats.org/officeDocument/2006/math">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i="1">
                            <a:latin typeface="Cambria Math" panose="02040503050406030204" pitchFamily="18" charset="0"/>
                          </a:rPr>
                          <m:t>′,</m:t>
                        </m:r>
                        <m:r>
                          <a:rPr lang="en-US" altLang="zh-TW" sz="2800" i="1">
                            <a:latin typeface="Cambria Math" panose="02040503050406030204" pitchFamily="18" charset="0"/>
                          </a:rPr>
                          <m:t>𝑎</m:t>
                        </m:r>
                        <m:r>
                          <a:rPr lang="en-US" altLang="zh-TW" sz="2800" i="1">
                            <a:latin typeface="Cambria Math" panose="02040503050406030204" pitchFamily="18" charset="0"/>
                          </a:rPr>
                          <m:t>′</m:t>
                        </m:r>
                      </m:e>
                    </m:d>
                  </m:oMath>
                </a14:m>
                <a:r>
                  <a:rPr lang="zh-TW" altLang="en-US" sz="2800" dirty="0"/>
                  <a:t> </a:t>
                </a:r>
                <a:r>
                  <a:rPr lang="en-US" altLang="zh-TW" sz="2800" dirty="0"/>
                  <a:t>from the same distribution</a:t>
                </a:r>
                <a:endParaRPr lang="en-US" altLang="zh-TW" sz="2800" dirty="0"/>
              </a:p>
              <a:p>
                <a:pPr lvl="2"/>
                <a:r>
                  <a:rPr lang="en-US" altLang="zh-TW" sz="2800" dirty="0"/>
                  <a:t>If </a:t>
                </a:r>
                <a14:m>
                  <m:oMath xmlns:m="http://schemas.openxmlformats.org/officeDocument/2006/math">
                    <m:acc>
                      <m:accPr>
                        <m:ctrlPr>
                          <a:rPr lang="en-US" altLang="zh-TW" sz="2800" i="1">
                            <a:latin typeface="Cambria Math" panose="02040503050406030204" pitchFamily="18" charset="0"/>
                          </a:rPr>
                        </m:ctrlPr>
                      </m:accPr>
                      <m:e>
                        <m:r>
                          <a:rPr lang="zh-TW" altLang="en-US" sz="2800" i="1">
                            <a:latin typeface="Cambria Math" panose="02040503050406030204" pitchFamily="18" charset="0"/>
                          </a:rPr>
                          <m:t>𝜋</m:t>
                        </m:r>
                      </m:e>
                    </m:acc>
                  </m:oMath>
                </a14:m>
                <a:r>
                  <a:rPr lang="zh-TW" altLang="en-US" sz="2800" dirty="0"/>
                  <a:t> </a:t>
                </a:r>
                <a:r>
                  <a:rPr lang="en-US" altLang="zh-TW" sz="2800" dirty="0"/>
                  <a:t>and </a:t>
                </a: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oMath>
                </a14:m>
                <a:r>
                  <a:rPr lang="zh-TW" altLang="en-US" sz="2800" dirty="0"/>
                  <a:t> </a:t>
                </a:r>
                <a:r>
                  <a:rPr lang="en-US" altLang="zh-TW" sz="2800" dirty="0"/>
                  <a:t>have difference, the distribution of </a:t>
                </a:r>
                <a14:m>
                  <m:oMath xmlns:m="http://schemas.openxmlformats.org/officeDocument/2006/math">
                    <m:r>
                      <a:rPr lang="en-US" altLang="zh-TW" sz="2800" b="0" i="1" smtClean="0">
                        <a:latin typeface="Cambria Math" panose="02040503050406030204" pitchFamily="18" charset="0"/>
                      </a:rPr>
                      <m:t>𝑠</m:t>
                    </m:r>
                  </m:oMath>
                </a14:m>
                <a:r>
                  <a:rPr lang="zh-TW" altLang="en-US" sz="2800" dirty="0"/>
                  <a:t> </a:t>
                </a:r>
                <a:r>
                  <a:rPr lang="en-US" altLang="zh-TW" sz="2800" dirty="0"/>
                  <a:t>and s</a:t>
                </a:r>
                <a14:m>
                  <m:oMath xmlns:m="http://schemas.openxmlformats.org/officeDocument/2006/math">
                    <m:r>
                      <a:rPr lang="en-US" altLang="zh-TW" sz="2800" i="1">
                        <a:latin typeface="Cambria Math" panose="02040503050406030204" pitchFamily="18" charset="0"/>
                      </a:rPr>
                      <m:t>′</m:t>
                    </m:r>
                  </m:oMath>
                </a14:m>
                <a:r>
                  <a:rPr lang="zh-TW" altLang="en-US" sz="2800" dirty="0"/>
                  <a:t> </a:t>
                </a:r>
                <a:r>
                  <a:rPr lang="en-US" altLang="zh-TW" sz="2800" dirty="0"/>
                  <a:t>can be very different.</a:t>
                </a:r>
                <a:endParaRPr lang="zh-TW" altLang="en-US" sz="2800" dirty="0"/>
              </a:p>
            </p:txBody>
          </p:sp>
        </mc:Choice>
        <mc:Fallback>
          <p:sp>
            <p:nvSpPr>
              <p:cNvPr id="3" name="內容版面配置區 2"/>
              <p:cNvSpPr>
                <a:spLocks noRot="1" noChangeAspect="1" noMove="1" noResize="1" noEditPoints="1" noAdjustHandles="1" noChangeArrowheads="1" noChangeShapeType="1" noTextEdit="1"/>
              </p:cNvSpPr>
              <p:nvPr>
                <p:ph idx="1"/>
              </p:nvPr>
            </p:nvSpPr>
            <p:spPr>
              <a:xfrm>
                <a:off x="411480" y="1315720"/>
                <a:ext cx="7886700" cy="4351338"/>
              </a:xfrm>
              <a:blipFill rotWithShape="1">
                <a:blip r:embed="rId1"/>
                <a:stretch>
                  <a:fillRect b="-8223"/>
                </a:stretch>
              </a:blipFill>
            </p:spPr>
            <p:txBody>
              <a:bodyPr/>
              <a:lstStyle/>
              <a:p>
                <a:r>
                  <a:rPr lang="zh-CN" altLang="en-US">
                    <a:noFill/>
                  </a:rPr>
                  <a:t> </a:t>
                </a:r>
              </a:p>
            </p:txBody>
          </p:sp>
        </mc:Fallback>
      </mc:AlternateContent>
      <p:grpSp>
        <p:nvGrpSpPr>
          <p:cNvPr id="10" name="群組 9"/>
          <p:cNvGrpSpPr/>
          <p:nvPr/>
        </p:nvGrpSpPr>
        <p:grpSpPr>
          <a:xfrm>
            <a:off x="5256624" y="618505"/>
            <a:ext cx="2639453" cy="818803"/>
            <a:chOff x="4514502" y="2442550"/>
            <a:chExt cx="2639453" cy="818803"/>
          </a:xfrm>
        </p:grpSpPr>
        <p:sp>
          <p:nvSpPr>
            <p:cNvPr id="4" name="矩形 3"/>
            <p:cNvSpPr/>
            <p:nvPr/>
          </p:nvSpPr>
          <p:spPr>
            <a:xfrm>
              <a:off x="5345486" y="2442550"/>
              <a:ext cx="957943" cy="818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Actor</a:t>
              </a:r>
              <a:endParaRPr lang="zh-TW" altLang="en-US" sz="2400" dirty="0"/>
            </a:p>
          </p:txBody>
        </p:sp>
        <p:sp>
          <p:nvSpPr>
            <p:cNvPr id="6" name="箭號: 向右 5"/>
            <p:cNvSpPr/>
            <p:nvPr/>
          </p:nvSpPr>
          <p:spPr>
            <a:xfrm>
              <a:off x="6348926" y="2670882"/>
              <a:ext cx="364285" cy="3621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文字方塊 6"/>
            <p:cNvSpPr txBox="1"/>
            <p:nvPr/>
          </p:nvSpPr>
          <p:spPr>
            <a:xfrm>
              <a:off x="4514502" y="2563068"/>
              <a:ext cx="457874" cy="523220"/>
            </a:xfrm>
            <a:prstGeom prst="rect">
              <a:avLst/>
            </a:prstGeom>
            <a:noFill/>
          </p:spPr>
          <p:txBody>
            <a:bodyPr wrap="square" rtlCol="0">
              <a:spAutoFit/>
            </a:bodyPr>
            <a:lstStyle/>
            <a:p>
              <a:r>
                <a:rPr lang="en-US" altLang="zh-TW" sz="2800" dirty="0" err="1"/>
                <a:t>s</a:t>
              </a:r>
              <a:r>
                <a:rPr lang="en-US" altLang="zh-TW" sz="2800" baseline="-25000" dirty="0" err="1"/>
                <a:t>i</a:t>
              </a:r>
              <a:endParaRPr lang="zh-TW" altLang="en-US" sz="2800" baseline="-25000" dirty="0"/>
            </a:p>
          </p:txBody>
        </p:sp>
        <p:sp>
          <p:nvSpPr>
            <p:cNvPr id="8" name="文字方塊 7"/>
            <p:cNvSpPr txBox="1"/>
            <p:nvPr/>
          </p:nvSpPr>
          <p:spPr>
            <a:xfrm>
              <a:off x="6696081" y="2549556"/>
              <a:ext cx="457874" cy="523220"/>
            </a:xfrm>
            <a:prstGeom prst="rect">
              <a:avLst/>
            </a:prstGeom>
            <a:noFill/>
          </p:spPr>
          <p:txBody>
            <a:bodyPr wrap="square" rtlCol="0">
              <a:spAutoFit/>
            </a:bodyPr>
            <a:lstStyle/>
            <a:p>
              <a:r>
                <a:rPr lang="en-US" altLang="zh-TW" sz="2800" dirty="0" err="1"/>
                <a:t>a</a:t>
              </a:r>
              <a:r>
                <a:rPr lang="en-US" altLang="zh-TW" sz="2800" baseline="-25000" dirty="0" err="1"/>
                <a:t>i</a:t>
              </a:r>
              <a:endParaRPr lang="zh-TW" altLang="en-US" sz="2800" baseline="-25000" dirty="0"/>
            </a:p>
          </p:txBody>
        </p:sp>
        <p:sp>
          <p:nvSpPr>
            <p:cNvPr id="9" name="箭號: 向右 8"/>
            <p:cNvSpPr/>
            <p:nvPr/>
          </p:nvSpPr>
          <p:spPr>
            <a:xfrm>
              <a:off x="4955246" y="2670882"/>
              <a:ext cx="364285" cy="3621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5" name="文本框 4"/>
          <p:cNvSpPr txBox="1"/>
          <p:nvPr/>
        </p:nvSpPr>
        <p:spPr>
          <a:xfrm>
            <a:off x="3841750" y="2225675"/>
            <a:ext cx="4572000" cy="398780"/>
          </a:xfrm>
          <a:prstGeom prst="rect">
            <a:avLst/>
          </a:prstGeom>
          <a:noFill/>
        </p:spPr>
        <p:txBody>
          <a:bodyPr wrap="square" rtlCol="0" anchor="t">
            <a:spAutoFit/>
          </a:bodyPr>
          <a:p>
            <a:r>
              <a:rPr lang="zh-CN" altLang="en-US" sz="2000" b="1">
                <a:solidFill>
                  <a:srgbClr val="FF0000"/>
                </a:solidFill>
              </a:rPr>
              <a:t>训练数据与测试数据是不匹配的</a:t>
            </a:r>
            <a:endParaRPr lang="zh-CN" altLang="en-US" sz="2000" b="1">
              <a:solidFill>
                <a:srgbClr val="FF0000"/>
              </a:solidFill>
            </a:endParaRPr>
          </a:p>
        </p:txBody>
      </p:sp>
      <p:sp>
        <p:nvSpPr>
          <p:cNvPr id="11" name="文本框 10"/>
          <p:cNvSpPr txBox="1"/>
          <p:nvPr/>
        </p:nvSpPr>
        <p:spPr>
          <a:xfrm>
            <a:off x="572770" y="6204585"/>
            <a:ext cx="8517255" cy="368300"/>
          </a:xfrm>
          <a:prstGeom prst="rect">
            <a:avLst/>
          </a:prstGeom>
          <a:noFill/>
        </p:spPr>
        <p:txBody>
          <a:bodyPr wrap="square" rtlCol="0" anchor="t">
            <a:spAutoFit/>
          </a:bodyPr>
          <a:p>
            <a:r>
              <a:rPr lang="zh-CN" altLang="en-US"/>
              <a:t>学习出来的策略不可能与专家的策略一模一样，因为</a:t>
            </a:r>
            <a:r>
              <a:rPr lang="en-US" altLang="zh-CN"/>
              <a:t> </a:t>
            </a:r>
            <a:r>
              <a:rPr lang="en-US" altLang="zh-CN" b="1">
                <a:solidFill>
                  <a:srgbClr val="FF0000"/>
                </a:solidFill>
              </a:rPr>
              <a:t>NN</a:t>
            </a:r>
            <a:r>
              <a:rPr lang="en-US" altLang="zh-CN"/>
              <a:t> </a:t>
            </a:r>
            <a:r>
              <a:rPr lang="zh-CN" altLang="en-US"/>
              <a:t>不可能</a:t>
            </a:r>
            <a:r>
              <a:rPr lang="en-US" altLang="zh-CN"/>
              <a:t> </a:t>
            </a:r>
            <a:r>
              <a:rPr lang="zh-CN" altLang="en-US"/>
              <a:t>完全等于</a:t>
            </a:r>
            <a:r>
              <a:rPr lang="en-US" altLang="zh-CN"/>
              <a:t> </a:t>
            </a:r>
            <a:r>
              <a:rPr lang="zh-CN" altLang="en-US" b="1">
                <a:solidFill>
                  <a:srgbClr val="FF0000"/>
                </a:solidFill>
              </a:rPr>
              <a:t>人</a:t>
            </a:r>
            <a:endParaRPr lang="zh-CN" altLang="en-US" b="1">
              <a:solidFill>
                <a:srgbClr val="FF0000"/>
              </a:solidFill>
            </a:endParaRPr>
          </a:p>
        </p:txBody>
      </p:sp>
      <p:sp>
        <p:nvSpPr>
          <p:cNvPr id="12" name="文本框 11"/>
          <p:cNvSpPr txBox="1"/>
          <p:nvPr/>
        </p:nvSpPr>
        <p:spPr>
          <a:xfrm>
            <a:off x="2166620" y="62865"/>
            <a:ext cx="4572000" cy="368300"/>
          </a:xfrm>
          <a:prstGeom prst="rect">
            <a:avLst/>
          </a:prstGeom>
          <a:noFill/>
        </p:spPr>
        <p:txBody>
          <a:bodyPr wrap="square" rtlCol="0" anchor="t">
            <a:spAutoFit/>
          </a:bodyPr>
          <a:p>
            <a:r>
              <a:rPr lang="zh-CN" altLang="en-US"/>
              <a:t>数据集聚合的方法可以</a:t>
            </a:r>
            <a:r>
              <a:rPr lang="zh-CN" altLang="en-US" u="sng">
                <a:solidFill>
                  <a:srgbClr val="FF0000"/>
                </a:solidFill>
              </a:rPr>
              <a:t>缓解</a:t>
            </a:r>
            <a:r>
              <a:rPr lang="en-US" altLang="zh-CN"/>
              <a:t>mismatch</a:t>
            </a:r>
            <a:r>
              <a:rPr lang="zh-CN" altLang="en-US"/>
              <a:t>的</a:t>
            </a:r>
            <a:r>
              <a:rPr lang="zh-CN" altLang="en-US"/>
              <a:t>问题</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p="http://schemas.openxmlformats.org/presentationml/2006/main">
  <p:tag name="KSO_WM_UNIT_PLACING_PICTURE_USER_VIEWPORT" val="{&quot;height&quot;:3760,&quot;width&quot;:12240}"/>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PP_MARK_KEY" val="6ecb34be-beec-4e53-832c-af49d3e4a035"/>
  <p:tag name="COMMONDATA" val="eyJoZGlkIjoiNWE0MzEyMGY4NDk1YzhmNTBlNjJiNDJhYjA4YTk3NDYifQ=="/>
</p:tagLst>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4817</Words>
  <Application>WPS 演示</Application>
  <PresentationFormat>如螢幕大小 (4:3)</PresentationFormat>
  <Paragraphs>357</Paragraphs>
  <Slides>23</Slides>
  <Notes>6</Notes>
  <HiddenSlides>0</HiddenSlides>
  <MMClips>3</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Arial</vt:lpstr>
      <vt:lpstr>宋体</vt:lpstr>
      <vt:lpstr>Wingdings</vt:lpstr>
      <vt:lpstr>Cambria Math</vt:lpstr>
      <vt:lpstr>Calibri Light</vt:lpstr>
      <vt:lpstr>Calibri</vt:lpstr>
      <vt:lpstr>等线</vt:lpstr>
      <vt:lpstr>PMingLiU</vt:lpstr>
      <vt:lpstr>Segoe Print</vt:lpstr>
      <vt:lpstr>微软雅黑</vt:lpstr>
      <vt:lpstr>Arial Unicode MS</vt:lpstr>
      <vt:lpstr>Lucida Grande</vt:lpstr>
      <vt:lpstr>PMingLiU</vt:lpstr>
      <vt:lpstr>等线 Light</vt:lpstr>
      <vt:lpstr>Office 佈景主題</vt:lpstr>
      <vt:lpstr>Imitation Learning</vt:lpstr>
      <vt:lpstr>Introduction</vt:lpstr>
      <vt:lpstr>Behavior Cloning</vt:lpstr>
      <vt:lpstr>Behavior Cloning</vt:lpstr>
      <vt:lpstr>Behavior Cloning</vt:lpstr>
      <vt:lpstr>Behavior Cloning</vt:lpstr>
      <vt:lpstr>Behavior Cloning</vt:lpstr>
      <vt:lpstr>Behavior Cloning</vt:lpstr>
      <vt:lpstr>Mismatch</vt:lpstr>
      <vt:lpstr>Inverse Reinforcement Learning (IRL)</vt:lpstr>
      <vt:lpstr>Inverse Reinforcement Learning</vt:lpstr>
      <vt:lpstr>Inverse Reinforcement Learning</vt:lpstr>
      <vt:lpstr>Framework of IRL</vt:lpstr>
      <vt:lpstr>PowerPoint 演示文稿</vt:lpstr>
      <vt:lpstr>Parking Lot Navigation</vt:lpstr>
      <vt:lpstr>PowerPoint 演示文稿</vt:lpstr>
      <vt:lpstr>Robot</vt:lpstr>
      <vt:lpstr>Robot</vt:lpstr>
      <vt:lpstr>Third Person Imitation Learning</vt:lpstr>
      <vt:lpstr>Third Person Imitation Learning</vt:lpstr>
      <vt:lpstr>Third Person Imitation Learning</vt:lpstr>
      <vt:lpstr>IRL的研究点</vt:lpstr>
      <vt:lpstr>Recap: Sentence Generation  &amp; Chat-bot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段世红</cp:lastModifiedBy>
  <cp:revision>152</cp:revision>
  <dcterms:created xsi:type="dcterms:W3CDTF">2017-06-03T12:50:00Z</dcterms:created>
  <dcterms:modified xsi:type="dcterms:W3CDTF">2023-05-16T05:02:13Z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9AF86B4593244EC5A2FDBA02E467A360_12</vt:lpwstr>
  </property>
  <property fmtid="{D5CDD505-2E9C-101B-9397-08002B2CF9AE}" pid="3" name="KSOProductBuildVer">
    <vt:lpwstr>2052-11.1.0.14309</vt:lpwstr>
  </property>
</Properties>
</file>